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794" r:id="rId2"/>
    <p:sldId id="856" r:id="rId3"/>
    <p:sldId id="828" r:id="rId4"/>
    <p:sldId id="829" r:id="rId5"/>
    <p:sldId id="830" r:id="rId6"/>
    <p:sldId id="832" r:id="rId7"/>
    <p:sldId id="837" r:id="rId8"/>
    <p:sldId id="831" r:id="rId9"/>
    <p:sldId id="838" r:id="rId10"/>
    <p:sldId id="855" r:id="rId11"/>
    <p:sldId id="840" r:id="rId12"/>
    <p:sldId id="841" r:id="rId13"/>
    <p:sldId id="842" r:id="rId14"/>
    <p:sldId id="843" r:id="rId15"/>
    <p:sldId id="845" r:id="rId16"/>
    <p:sldId id="848" r:id="rId17"/>
    <p:sldId id="849" r:id="rId18"/>
    <p:sldId id="850" r:id="rId19"/>
    <p:sldId id="851" r:id="rId20"/>
    <p:sldId id="852" r:id="rId21"/>
    <p:sldId id="853" r:id="rId22"/>
    <p:sldId id="862" r:id="rId23"/>
    <p:sldId id="865" r:id="rId24"/>
    <p:sldId id="854" r:id="rId25"/>
    <p:sldId id="864" r:id="rId26"/>
    <p:sldId id="863" r:id="rId27"/>
    <p:sldId id="861" r:id="rId28"/>
    <p:sldId id="866" r:id="rId29"/>
    <p:sldId id="80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95" autoAdjust="0"/>
    <p:restoredTop sz="89469" autoAdjust="0"/>
  </p:normalViewPr>
  <p:slideViewPr>
    <p:cSldViewPr snapToGrid="0" snapToObjects="1">
      <p:cViewPr>
        <p:scale>
          <a:sx n="72" d="100"/>
          <a:sy n="72" d="100"/>
        </p:scale>
        <p:origin x="656" y="352"/>
      </p:cViewPr>
      <p:guideLst>
        <p:guide orient="horz" pos="2160"/>
        <p:guide pos="3840"/>
      </p:guideLst>
    </p:cSldViewPr>
  </p:slideViewPr>
  <p:notesTextViewPr>
    <p:cViewPr>
      <p:scale>
        <a:sx n="100" d="100"/>
        <a:sy n="100" d="100"/>
      </p:scale>
      <p:origin x="0" y="0"/>
    </p:cViewPr>
  </p:notesTextViewPr>
  <p:sorterViewPr>
    <p:cViewPr>
      <p:scale>
        <a:sx n="128" d="100"/>
        <a:sy n="128" d="100"/>
      </p:scale>
      <p:origin x="0" y="13176"/>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15AC15-D366-1045-8B95-906BED04EB57}" type="datetimeFigureOut">
              <a:rPr lang="en-US" smtClean="0"/>
              <a:pPr/>
              <a:t>3/19/17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F382D8-B22D-6245-9253-78B81CE40BFC}" type="slidenum">
              <a:rPr lang="en-US" smtClean="0"/>
              <a:pPr/>
              <a:t>‹#›</a:t>
            </a:fld>
            <a:endParaRPr lang="en-US"/>
          </a:p>
        </p:txBody>
      </p:sp>
    </p:spTree>
    <p:extLst>
      <p:ext uri="{BB962C8B-B14F-4D97-AF65-F5344CB8AC3E}">
        <p14:creationId xmlns:p14="http://schemas.microsoft.com/office/powerpoint/2010/main" val="9685834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38F9C5-D0B9-6043-966C-CD72DB596C87}" type="datetimeFigureOut">
              <a:rPr lang="en-US" smtClean="0"/>
              <a:pPr/>
              <a:t>3/19/17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354FB1-8543-584B-BB0F-CA47458AEBC3}" type="slidenum">
              <a:rPr lang="en-US" smtClean="0"/>
              <a:pPr/>
              <a:t>‹#›</a:t>
            </a:fld>
            <a:endParaRPr lang="en-US"/>
          </a:p>
        </p:txBody>
      </p:sp>
    </p:spTree>
    <p:extLst>
      <p:ext uri="{BB962C8B-B14F-4D97-AF65-F5344CB8AC3E}">
        <p14:creationId xmlns:p14="http://schemas.microsoft.com/office/powerpoint/2010/main" val="1799953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1</a:t>
            </a:fld>
            <a:endParaRPr lang="en-US"/>
          </a:p>
        </p:txBody>
      </p:sp>
    </p:spTree>
    <p:extLst>
      <p:ext uri="{BB962C8B-B14F-4D97-AF65-F5344CB8AC3E}">
        <p14:creationId xmlns:p14="http://schemas.microsoft.com/office/powerpoint/2010/main" val="3201503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47500" lnSpcReduction="20000"/>
          </a:bodyPr>
          <a:lstStyle/>
          <a:p>
            <a:r>
              <a:rPr lang="en-US" dirty="0" err="1" smtClean="0"/>
              <a:t>Moneyball</a:t>
            </a:r>
            <a:r>
              <a:rPr lang="en-US" dirty="0" smtClean="0"/>
              <a:t>: The Art of Winning an Unfair Game is a book by Michael Lewis, published in 2003, about the Oakland Athletics baseball team and its general manager Billy </a:t>
            </a:r>
            <a:r>
              <a:rPr lang="en-US" dirty="0" err="1" smtClean="0"/>
              <a:t>Beane</a:t>
            </a:r>
            <a:r>
              <a:rPr lang="en-US" dirty="0" smtClean="0"/>
              <a:t>. Its focus is the team's analytical, evidence-based, </a:t>
            </a:r>
            <a:r>
              <a:rPr lang="en-US" dirty="0" err="1" smtClean="0"/>
              <a:t>sabermetric</a:t>
            </a:r>
            <a:r>
              <a:rPr lang="en-US" dirty="0" smtClean="0"/>
              <a:t> approach to assembling a competitive baseball team, despite Oakland's disadvantaged revenue situation. A film based on the book starring Brad Pitt was released in 2011.</a:t>
            </a:r>
          </a:p>
          <a:p>
            <a:endParaRPr lang="en-US" dirty="0" smtClean="0"/>
          </a:p>
          <a:p>
            <a:r>
              <a:rPr lang="en-US" dirty="0" err="1" smtClean="0"/>
              <a:t>Synopsis[edit</a:t>
            </a:r>
            <a:r>
              <a:rPr lang="en-US" dirty="0" smtClean="0"/>
              <a:t> source | </a:t>
            </a:r>
            <a:r>
              <a:rPr lang="en-US" dirty="0" err="1" smtClean="0"/>
              <a:t>editbeta</a:t>
            </a:r>
            <a:r>
              <a:rPr lang="en-US" dirty="0" smtClean="0"/>
              <a:t>]</a:t>
            </a:r>
          </a:p>
          <a:p>
            <a:endParaRPr lang="en-US" dirty="0" smtClean="0"/>
          </a:p>
          <a:p>
            <a:r>
              <a:rPr lang="en-US" dirty="0" smtClean="0"/>
              <a:t>The central premise of </a:t>
            </a:r>
            <a:r>
              <a:rPr lang="en-US" dirty="0" err="1" smtClean="0"/>
              <a:t>Moneyball</a:t>
            </a:r>
            <a:r>
              <a:rPr lang="en-US" dirty="0" smtClean="0"/>
              <a:t> is that the collected wisdom of baseball insiders (including players, managers, coaches, scouts, and the front office) over the past century is subjective and often flawed. Statistics such as stolen bases, runs batted in, and batting average, typically used to gauge players, are relics of a 19th-century view of the game and the statistics that were available at the time. The book argues that the Oakland A's' front office took advantage of more analytical gauges of player performance to field a team that could compete successfully against richer competitors in Major League Baseball (MLB).</a:t>
            </a:r>
          </a:p>
          <a:p>
            <a:r>
              <a:rPr lang="en-US" dirty="0" smtClean="0"/>
              <a:t>Rigorous statistical analysis had demonstrated that on-base percentage and slugging percentage are better indicators of offensive success, and the A's became convinced that these qualities were cheaper to obtain on the open market than more historically valued qualities such as speed and contact. These observations often flew in the face of conventional baseball wisdom and the beliefs of many baseball scouts and executives.</a:t>
            </a:r>
          </a:p>
          <a:p>
            <a:r>
              <a:rPr lang="en-US" dirty="0" smtClean="0"/>
              <a:t>By re-evaluating the strategies that produce wins on the field, the 2002 Athletics, with approximately US$41 million in salary, were competitive with larger market teams such as the New York Yankees, who spent over US$125 million in payroll that same season. Because of the team's smaller revenues, Oakland is forced to find players undervalued by the market, and their system for finding value in undervalued players has proven itself thus far. This approach brought the A's to the playoffs in 2002 and 2003.</a:t>
            </a:r>
          </a:p>
          <a:p>
            <a:r>
              <a:rPr lang="en-US" dirty="0" smtClean="0"/>
              <a:t>Several themes Lewis explored in the book include: insiders vs. outsiders (established traditionalists vs. upstart proponents of </a:t>
            </a:r>
            <a:r>
              <a:rPr lang="en-US" dirty="0" err="1" smtClean="0"/>
              <a:t>sabermetrics</a:t>
            </a:r>
            <a:r>
              <a:rPr lang="en-US" dirty="0" smtClean="0"/>
              <a:t>), the democratization of information causing a flattening of hierarchies, and "the ruthless drive for efficiency that capitalism demands." The book also touches on Oakland's underlying economic need to stay ahead of the curve; as other teams begin mirroring </a:t>
            </a:r>
            <a:r>
              <a:rPr lang="en-US" dirty="0" err="1" smtClean="0"/>
              <a:t>Beane's</a:t>
            </a:r>
            <a:r>
              <a:rPr lang="en-US" dirty="0" smtClean="0"/>
              <a:t> strategies to evaluate offensive talent, diminishing the Athletics' advantage, Oakland begins looking for other undervalued baseball skills such as defensive capabilities.</a:t>
            </a:r>
          </a:p>
          <a:p>
            <a:endParaRPr lang="en-US" dirty="0" smtClean="0"/>
          </a:p>
          <a:p>
            <a:endParaRPr lang="en-US" dirty="0" smtClean="0"/>
          </a:p>
          <a:p>
            <a:r>
              <a:rPr lang="en-US" dirty="0" smtClean="0"/>
              <a:t>Distribution of team salaries in 2002. Team salaries ranged from about $35 million (the Tampa Bay Rays) to about $120 million (the New York Yankees)</a:t>
            </a:r>
          </a:p>
          <a:p>
            <a:r>
              <a:rPr lang="en-US" dirty="0" smtClean="0"/>
              <a:t>The Oakland Athletics had the third-lowest team payroll in the league (about $40 million) marginally higher than that of the Montreal Expos, whose franchise was transferred to the Washington Nationals in 2005.</a:t>
            </a:r>
          </a:p>
          <a:p>
            <a:r>
              <a:rPr lang="en-US" dirty="0" err="1" smtClean="0"/>
              <a:t>Moneyball</a:t>
            </a:r>
            <a:r>
              <a:rPr lang="en-US" dirty="0" smtClean="0"/>
              <a:t> also touches on the A's methods of prospect selection. </a:t>
            </a:r>
            <a:r>
              <a:rPr lang="en-US" dirty="0" err="1" smtClean="0"/>
              <a:t>Sabermetricians</a:t>
            </a:r>
            <a:r>
              <a:rPr lang="en-US" dirty="0" smtClean="0"/>
              <a:t> argue that a college baseball player's chance of MLB success is much higher than a traditional high school draft pick. </a:t>
            </a:r>
            <a:r>
              <a:rPr lang="en-US" dirty="0" err="1" smtClean="0"/>
              <a:t>Beane</a:t>
            </a:r>
            <a:r>
              <a:rPr lang="en-US" dirty="0" smtClean="0"/>
              <a:t> maintains that high draft picks spent on high school prospects, regardless of talent or physical potential as evaluated by traditional scouting, are riskier than if they were spent on more polished college players. Lewis cites A's minor leaguer Jeremy </a:t>
            </a:r>
            <a:r>
              <a:rPr lang="en-US" dirty="0" err="1" smtClean="0"/>
              <a:t>Bonderman</a:t>
            </a:r>
            <a:r>
              <a:rPr lang="en-US" dirty="0" smtClean="0"/>
              <a:t>, drafted out of high school in 2001 over </a:t>
            </a:r>
            <a:r>
              <a:rPr lang="en-US" dirty="0" err="1" smtClean="0"/>
              <a:t>Beane's</a:t>
            </a:r>
            <a:r>
              <a:rPr lang="en-US" dirty="0" smtClean="0"/>
              <a:t> objections, as but one example of precisely the type of draft pick </a:t>
            </a:r>
            <a:r>
              <a:rPr lang="en-US" dirty="0" err="1" smtClean="0"/>
              <a:t>Beane</a:t>
            </a:r>
            <a:r>
              <a:rPr lang="en-US" dirty="0" smtClean="0"/>
              <a:t> would avoid. </a:t>
            </a:r>
            <a:r>
              <a:rPr lang="en-US" dirty="0" err="1" smtClean="0"/>
              <a:t>Bonderman</a:t>
            </a:r>
            <a:r>
              <a:rPr lang="en-US" dirty="0" smtClean="0"/>
              <a:t> had all of the traditional "tools" that scouts look for, but thousands of such players have been signed by MLB organizations out of high school over the years and failed to develop. Lewis explores the A's approach to the 2002 MLB Draft, when the team had a nearly unprecedented run of early picks. The book documents </a:t>
            </a:r>
            <a:r>
              <a:rPr lang="en-US" dirty="0" err="1" smtClean="0"/>
              <a:t>Beane's</a:t>
            </a:r>
            <a:r>
              <a:rPr lang="en-US" dirty="0" smtClean="0"/>
              <a:t> often-tense discussions with his scouting staff (who favored traditional subjective evaluation of potential rather than objective </a:t>
            </a:r>
            <a:r>
              <a:rPr lang="en-US" dirty="0" err="1" smtClean="0"/>
              <a:t>sabermetrics</a:t>
            </a:r>
            <a:r>
              <a:rPr lang="en-US" dirty="0" smtClean="0"/>
              <a:t>) in preparation for the draft to the actual draft, which defied all expectations and was considered at the time a wildly successful (if unorthodox) effort by </a:t>
            </a:r>
            <a:r>
              <a:rPr lang="en-US" dirty="0" err="1" smtClean="0"/>
              <a:t>Beane</a:t>
            </a:r>
            <a:r>
              <a:rPr lang="en-US" dirty="0" smtClean="0"/>
              <a:t>.</a:t>
            </a:r>
          </a:p>
          <a:p>
            <a:r>
              <a:rPr lang="en-US" dirty="0" smtClean="0"/>
              <a:t>In addition, </a:t>
            </a:r>
            <a:r>
              <a:rPr lang="en-US" dirty="0" err="1" smtClean="0"/>
              <a:t>Moneyball</a:t>
            </a:r>
            <a:r>
              <a:rPr lang="en-US" dirty="0" smtClean="0"/>
              <a:t> traces the history of the </a:t>
            </a:r>
            <a:r>
              <a:rPr lang="en-US" dirty="0" err="1" smtClean="0"/>
              <a:t>sabermetric</a:t>
            </a:r>
            <a:r>
              <a:rPr lang="en-US" dirty="0" smtClean="0"/>
              <a:t> movement back to such people as Bill James (now a member of the Boston Red Sox front office) and Craig R. Wright. Lewis explores how James' seminal Baseball Abstract, an annual publication that was published from the late 1970s through the late 1980s, influenced many of the young, up-and-coming baseball minds that are now joining the ranks of baseball management.</a:t>
            </a:r>
          </a:p>
          <a:p>
            <a:r>
              <a:rPr lang="en-US" dirty="0" err="1" smtClean="0"/>
              <a:t>Impact[edit</a:t>
            </a:r>
            <a:r>
              <a:rPr lang="en-US" dirty="0" smtClean="0"/>
              <a:t> source | </a:t>
            </a:r>
            <a:r>
              <a:rPr lang="en-US" dirty="0" err="1" smtClean="0"/>
              <a:t>editbeta</a:t>
            </a:r>
            <a:r>
              <a:rPr lang="en-US" dirty="0" smtClean="0"/>
              <a:t>]</a:t>
            </a:r>
          </a:p>
          <a:p>
            <a:endParaRPr lang="en-US" dirty="0" smtClean="0"/>
          </a:p>
          <a:p>
            <a:r>
              <a:rPr lang="en-US" dirty="0" err="1" smtClean="0"/>
              <a:t>Moneyball</a:t>
            </a:r>
            <a:r>
              <a:rPr lang="en-US" dirty="0" smtClean="0"/>
              <a:t> has made such an impact in professional baseball that the term itself has entered the lexicon of baseball. Teams which appear to value the concepts of </a:t>
            </a:r>
            <a:r>
              <a:rPr lang="en-US" dirty="0" err="1" smtClean="0"/>
              <a:t>sabermetrics</a:t>
            </a:r>
            <a:r>
              <a:rPr lang="en-US" dirty="0" smtClean="0"/>
              <a:t> are often said to be playing "</a:t>
            </a:r>
            <a:r>
              <a:rPr lang="en-US" dirty="0" err="1" smtClean="0"/>
              <a:t>Moneyball</a:t>
            </a:r>
            <a:r>
              <a:rPr lang="en-US" dirty="0" smtClean="0"/>
              <a:t>." Baseball traditionalists, in particular some scouts and media members, decry the </a:t>
            </a:r>
            <a:r>
              <a:rPr lang="en-US" dirty="0" err="1" smtClean="0"/>
              <a:t>sabermetric</a:t>
            </a:r>
            <a:r>
              <a:rPr lang="en-US" dirty="0" smtClean="0"/>
              <a:t> revolution and have disparaged </a:t>
            </a:r>
            <a:r>
              <a:rPr lang="en-US" dirty="0" err="1" smtClean="0"/>
              <a:t>Moneyball</a:t>
            </a:r>
            <a:r>
              <a:rPr lang="en-US" dirty="0" smtClean="0"/>
              <a:t> for emphasizing concepts of </a:t>
            </a:r>
            <a:r>
              <a:rPr lang="en-US" dirty="0" err="1" smtClean="0"/>
              <a:t>sabermetrics</a:t>
            </a:r>
            <a:r>
              <a:rPr lang="en-US" dirty="0" smtClean="0"/>
              <a:t> over more traditional methods of player evaluation. Nevertheless, the impact of </a:t>
            </a:r>
            <a:r>
              <a:rPr lang="en-US" dirty="0" err="1" smtClean="0"/>
              <a:t>Moneyball</a:t>
            </a:r>
            <a:r>
              <a:rPr lang="en-US" dirty="0" smtClean="0"/>
              <a:t> upon major league front offices is undeniable. In its wake, teams such as the New York Mets, New York Yankees, San Diego Padres, St. Louis Cardinals, Boston Red Sox, Washington Nationals, Arizona Diamondbacks, Cleveland Indians,[1] and the Toronto Blue Jays have hired full-time </a:t>
            </a:r>
            <a:r>
              <a:rPr lang="en-US" dirty="0" err="1" smtClean="0"/>
              <a:t>sabermetric</a:t>
            </a:r>
            <a:r>
              <a:rPr lang="en-US" dirty="0" smtClean="0"/>
              <a:t> analysts. Since the book's publication and success, Lewis has discussed plans for a sequel to </a:t>
            </a:r>
            <a:r>
              <a:rPr lang="en-US" dirty="0" err="1" smtClean="0"/>
              <a:t>Moneyball</a:t>
            </a:r>
            <a:r>
              <a:rPr lang="en-US" dirty="0" smtClean="0"/>
              <a:t> called Underdogs, revisiting the players and their relative success several years into their careers, although only four players from the 2002 draft played any significant amount of time at the Major League level. When the New York Mets hired Sandy Alderson – </a:t>
            </a:r>
            <a:r>
              <a:rPr lang="en-US" dirty="0" err="1" smtClean="0"/>
              <a:t>Beane's</a:t>
            </a:r>
            <a:r>
              <a:rPr lang="en-US" dirty="0" smtClean="0"/>
              <a:t> predecessor and mentor with the A's – as their general manager after the 2010 season, and hired </a:t>
            </a:r>
            <a:r>
              <a:rPr lang="en-US" dirty="0" err="1" smtClean="0"/>
              <a:t>Beane's</a:t>
            </a:r>
            <a:r>
              <a:rPr lang="en-US" dirty="0" smtClean="0"/>
              <a:t> former associates Paul </a:t>
            </a:r>
            <a:r>
              <a:rPr lang="en-US" dirty="0" err="1" smtClean="0"/>
              <a:t>DePodesta</a:t>
            </a:r>
            <a:r>
              <a:rPr lang="en-US" dirty="0" smtClean="0"/>
              <a:t> and J.P. </a:t>
            </a:r>
            <a:r>
              <a:rPr lang="en-US" dirty="0" err="1" smtClean="0"/>
              <a:t>Ricciardi</a:t>
            </a:r>
            <a:r>
              <a:rPr lang="en-US" dirty="0" smtClean="0"/>
              <a:t> to the front office, the team became known as the "</a:t>
            </a:r>
            <a:r>
              <a:rPr lang="en-US" dirty="0" err="1" smtClean="0"/>
              <a:t>Moneyball</a:t>
            </a:r>
            <a:r>
              <a:rPr lang="en-US" dirty="0" smtClean="0"/>
              <a:t> Mets".[2] Michael Lewis has acknowledged that the book's success may have negatively affected the Athletics' fortunes as other teams have accepted the use of </a:t>
            </a:r>
            <a:r>
              <a:rPr lang="en-US" dirty="0" err="1" smtClean="0"/>
              <a:t>sabermetrics</a:t>
            </a:r>
            <a:r>
              <a:rPr lang="en-US" dirty="0" smtClean="0"/>
              <a:t>, reducing the edge that Oakland received from using </a:t>
            </a:r>
            <a:r>
              <a:rPr lang="en-US" dirty="0" err="1" smtClean="0"/>
              <a:t>sabermetric</a:t>
            </a:r>
            <a:r>
              <a:rPr lang="en-US" dirty="0" smtClean="0"/>
              <a:t>-based evaluations.[3]</a:t>
            </a:r>
          </a:p>
          <a:p>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for Lifetime Customer Value</a:t>
            </a:r>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66840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270070"/>
            <a:ext cx="10972800" cy="488669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4" name="Group 3"/>
          <p:cNvGrpSpPr/>
          <p:nvPr userDrawn="1"/>
        </p:nvGrpSpPr>
        <p:grpSpPr>
          <a:xfrm>
            <a:off x="0" y="6156765"/>
            <a:ext cx="12192000" cy="872193"/>
            <a:chOff x="0" y="-120393"/>
            <a:chExt cx="9144000" cy="872193"/>
          </a:xfrm>
        </p:grpSpPr>
        <p:pic>
          <p:nvPicPr>
            <p:cNvPr id="5" name="Picture 4" descr="data.jpg"/>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0" y="-120393"/>
              <a:ext cx="9144000" cy="702551"/>
            </a:xfrm>
            <a:prstGeom prst="rect">
              <a:avLst/>
            </a:prstGeom>
          </p:spPr>
        </p:pic>
        <p:sp>
          <p:nvSpPr>
            <p:cNvPr id="6" name="TextBox 5"/>
            <p:cNvSpPr txBox="1"/>
            <p:nvPr/>
          </p:nvSpPr>
          <p:spPr>
            <a:xfrm>
              <a:off x="158760" y="-17641"/>
              <a:ext cx="2416643" cy="769441"/>
            </a:xfrm>
            <a:prstGeom prst="rect">
              <a:avLst/>
            </a:prstGeom>
            <a:solidFill>
              <a:schemeClr val="dk1">
                <a:alpha val="62000"/>
              </a:schemeClr>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800" dirty="0" smtClean="0">
                  <a:latin typeface="Courier New"/>
                  <a:cs typeface="Courier New"/>
                </a:rPr>
                <a:t>Data</a:t>
              </a:r>
              <a:r>
                <a:rPr lang="en-US" sz="2800" dirty="0" smtClean="0">
                  <a:latin typeface="Arial Narrow"/>
                  <a:cs typeface="Arial Narrow"/>
                </a:rPr>
                <a:t> </a:t>
              </a:r>
              <a:r>
                <a:rPr lang="en-US" sz="4400" baseline="30000" dirty="0" smtClean="0">
                  <a:latin typeface="Courier New"/>
                  <a:cs typeface="Courier New"/>
                </a:rPr>
                <a:t>X</a:t>
              </a:r>
              <a:endParaRPr lang="en-US" sz="1000" dirty="0">
                <a:latin typeface="Courier New"/>
                <a:cs typeface="Courier New"/>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gif"/><Relationship Id="rId1" Type="http://schemas.openxmlformats.org/officeDocument/2006/relationships/slideLayout" Target="../slideLayouts/slideLayout2.xml"/><Relationship Id="rId2" Type="http://schemas.openxmlformats.org/officeDocument/2006/relationships/image" Target="../media/image16.gif"/></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9.jpg"/><Relationship Id="rId5" Type="http://schemas.openxmlformats.org/officeDocument/2006/relationships/image" Target="../media/image18.gif"/><Relationship Id="rId1" Type="http://schemas.openxmlformats.org/officeDocument/2006/relationships/slideLayout" Target="../slideLayouts/slideLayout2.xml"/><Relationship Id="rId2" Type="http://schemas.openxmlformats.org/officeDocument/2006/relationships/image" Target="../media/image1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15.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hyperlink" Target="http://rds.yahoo.com/_ylt=A0oGkipTGL5L_uUAQqFXNyoA;_ylu=X3oDMTB0Mm04dmowBHNlYwNzYwRjb2xvA3NrMQR2dGlkA0Y4MjJfMTA0/SIG=1iqq6vr4m/EXP=1270835667/**http:/images.search.yahoo.com/images/view?back=http://search.yahoo.com/search?ei=UTF-8&amp;p=amazon.com+logo&amp;w=600&amp;h=400&amp;imgurl=www.optimize-my-pc.com/wp-content/amazon_logo_1.jpg&amp;size=16.7kB&amp;name=amazon+logo+1+jpg&amp;rcurl=http://www.optimize-my-pc.com/page/177&amp;rurl=http://www.optimize-my-pc.com/page/177&amp;p=amazon.com+logo&amp;type=jpeg&amp;no=1&amp;tt=38,384&amp;oid=90f9fe927c843d84&amp;tit=amazon+logo+1+jpg&amp;sigr=1162sdeqe&amp;sigi=11jdeo0pv&amp;sigb=11p68ora5&amp;fr=yfp-t-912" TargetMode="External"/><Relationship Id="rId5" Type="http://schemas.openxmlformats.org/officeDocument/2006/relationships/image" Target="../media/image11.jpeg"/><Relationship Id="rId6" Type="http://schemas.openxmlformats.org/officeDocument/2006/relationships/image" Target="../media/image12.png"/><Relationship Id="rId7" Type="http://schemas.openxmlformats.org/officeDocument/2006/relationships/image" Target="../media/image13.gif"/><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ata.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p:nvSpPr>
        <p:spPr>
          <a:xfrm>
            <a:off x="1837215" y="5381528"/>
            <a:ext cx="8207938" cy="1538883"/>
          </a:xfrm>
          <a:prstGeom prst="rect">
            <a:avLst/>
          </a:prstGeom>
          <a:solidFill>
            <a:schemeClr val="tx1">
              <a:alpha val="21000"/>
            </a:schemeClr>
          </a:solidFill>
          <a:effectLst>
            <a:outerShdw blurRad="50800" dist="38100" dir="2700000" algn="tl" rotWithShape="0">
              <a:srgbClr val="000000">
                <a:alpha val="43000"/>
              </a:srgbClr>
            </a:outerShdw>
          </a:effectLst>
        </p:spPr>
        <p:txBody>
          <a:bodyPr wrap="square" lIns="274320" tIns="274320" rIns="274320" bIns="274320" rtlCol="0">
            <a:spAutoFit/>
          </a:bodyPr>
          <a:lstStyle/>
          <a:p>
            <a:r>
              <a:rPr lang="en-US" sz="1600" dirty="0">
                <a:solidFill>
                  <a:schemeClr val="bg1"/>
                </a:solidFill>
                <a:latin typeface="Helvetica Neue Light"/>
                <a:cs typeface="Helvetica Neue Light"/>
              </a:rPr>
              <a:t>Ikhlaq Sidhu </a:t>
            </a:r>
            <a:r>
              <a:rPr lang="en-US" sz="1600" dirty="0">
                <a:solidFill>
                  <a:schemeClr val="bg1"/>
                </a:solidFill>
                <a:latin typeface="Helvetica Neue Light"/>
                <a:cs typeface="Helvetica Neue Light"/>
              </a:rPr>
              <a:t/>
            </a:r>
            <a:br>
              <a:rPr lang="en-US" sz="1600" dirty="0">
                <a:solidFill>
                  <a:schemeClr val="bg1"/>
                </a:solidFill>
                <a:latin typeface="Helvetica Neue Light"/>
                <a:cs typeface="Helvetica Neue Light"/>
              </a:rPr>
            </a:br>
            <a:r>
              <a:rPr lang="en-US" sz="1600" dirty="0">
                <a:solidFill>
                  <a:schemeClr val="bg1"/>
                </a:solidFill>
                <a:latin typeface="Helvetica Neue Light"/>
                <a:cs typeface="Helvetica Neue Light"/>
              </a:rPr>
              <a:t>Chief </a:t>
            </a:r>
            <a:r>
              <a:rPr lang="en-US" sz="1600" dirty="0">
                <a:solidFill>
                  <a:schemeClr val="bg1"/>
                </a:solidFill>
                <a:latin typeface="Helvetica Neue Light"/>
                <a:cs typeface="Helvetica Neue Light"/>
              </a:rPr>
              <a:t>Scientist &amp; </a:t>
            </a:r>
            <a:r>
              <a:rPr lang="en-US" sz="1600" dirty="0">
                <a:solidFill>
                  <a:schemeClr val="bg1"/>
                </a:solidFill>
                <a:latin typeface="Helvetica Neue Light"/>
                <a:cs typeface="Helvetica Neue Light"/>
              </a:rPr>
              <a:t>Founding Director, </a:t>
            </a:r>
            <a:br>
              <a:rPr lang="en-US" sz="1600" dirty="0">
                <a:solidFill>
                  <a:schemeClr val="bg1"/>
                </a:solidFill>
                <a:latin typeface="Helvetica Neue Light"/>
                <a:cs typeface="Helvetica Neue Light"/>
              </a:rPr>
            </a:br>
            <a:r>
              <a:rPr lang="en-US" sz="1600" dirty="0" err="1">
                <a:solidFill>
                  <a:schemeClr val="bg1"/>
                </a:solidFill>
                <a:latin typeface="Helvetica Neue Light"/>
                <a:cs typeface="Helvetica Neue Light"/>
              </a:rPr>
              <a:t>Sutardja</a:t>
            </a:r>
            <a:r>
              <a:rPr lang="en-US" sz="1600" dirty="0">
                <a:solidFill>
                  <a:schemeClr val="bg1"/>
                </a:solidFill>
                <a:latin typeface="Helvetica Neue Light"/>
                <a:cs typeface="Helvetica Neue Light"/>
              </a:rPr>
              <a:t> </a:t>
            </a:r>
            <a:r>
              <a:rPr lang="en-US" sz="1600" dirty="0">
                <a:solidFill>
                  <a:schemeClr val="bg1"/>
                </a:solidFill>
                <a:latin typeface="Helvetica Neue Light"/>
                <a:ea typeface="ＭＳ Ｐゴシック" charset="-128"/>
                <a:cs typeface="Helvetica Neue Light"/>
              </a:rPr>
              <a:t>Center </a:t>
            </a:r>
            <a:r>
              <a:rPr lang="en-US" sz="1600" dirty="0">
                <a:solidFill>
                  <a:schemeClr val="bg1"/>
                </a:solidFill>
                <a:latin typeface="Helvetica Neue Light"/>
                <a:ea typeface="ＭＳ Ｐゴシック" charset="-128"/>
                <a:cs typeface="Helvetica Neue Light"/>
              </a:rPr>
              <a:t>for Entrepreneurship &amp; </a:t>
            </a:r>
            <a:r>
              <a:rPr lang="en-US" sz="1600" dirty="0">
                <a:solidFill>
                  <a:schemeClr val="bg1"/>
                </a:solidFill>
                <a:latin typeface="Helvetica Neue Light"/>
                <a:ea typeface="ＭＳ Ｐゴシック" charset="-128"/>
                <a:cs typeface="Helvetica Neue Light"/>
              </a:rPr>
              <a:t>Technology</a:t>
            </a:r>
            <a:br>
              <a:rPr lang="en-US" sz="1600" dirty="0">
                <a:solidFill>
                  <a:schemeClr val="bg1"/>
                </a:solidFill>
                <a:latin typeface="Helvetica Neue Light"/>
                <a:ea typeface="ＭＳ Ｐゴシック" charset="-128"/>
                <a:cs typeface="Helvetica Neue Light"/>
              </a:rPr>
            </a:br>
            <a:r>
              <a:rPr lang="en-US" sz="1600" dirty="0">
                <a:solidFill>
                  <a:schemeClr val="bg1"/>
                </a:solidFill>
                <a:latin typeface="Helvetica Neue Light"/>
                <a:ea typeface="ＭＳ Ｐゴシック" charset="-128"/>
                <a:cs typeface="Helvetica Neue Light"/>
              </a:rPr>
              <a:t>IEOR </a:t>
            </a:r>
            <a:r>
              <a:rPr lang="en-US" sz="1600" dirty="0">
                <a:solidFill>
                  <a:schemeClr val="bg1"/>
                </a:solidFill>
                <a:latin typeface="Helvetica Neue Light"/>
                <a:ea typeface="ＭＳ Ｐゴシック" charset="-128"/>
                <a:cs typeface="Helvetica Neue Light"/>
              </a:rPr>
              <a:t>Emerging Area Professor </a:t>
            </a:r>
            <a:r>
              <a:rPr lang="en-US" sz="1600" dirty="0">
                <a:solidFill>
                  <a:schemeClr val="bg1"/>
                </a:solidFill>
                <a:latin typeface="Helvetica Neue Light"/>
                <a:ea typeface="ＭＳ Ｐゴシック" charset="-128"/>
                <a:cs typeface="Helvetica Neue Light"/>
              </a:rPr>
              <a:t>Award, UC Berkeley</a:t>
            </a:r>
            <a:endParaRPr lang="en-US" sz="1600" dirty="0">
              <a:solidFill>
                <a:schemeClr val="bg1"/>
              </a:solidFill>
              <a:latin typeface="Helvetica Neue Light"/>
              <a:cs typeface="Helvetica Neue Light"/>
            </a:endParaRPr>
          </a:p>
        </p:txBody>
      </p:sp>
      <p:sp>
        <p:nvSpPr>
          <p:cNvPr id="6" name="TextBox 5"/>
          <p:cNvSpPr txBox="1"/>
          <p:nvPr/>
        </p:nvSpPr>
        <p:spPr>
          <a:xfrm>
            <a:off x="7468591" y="325795"/>
            <a:ext cx="1297250" cy="400110"/>
          </a:xfrm>
          <a:prstGeom prst="rect">
            <a:avLst/>
          </a:prstGeom>
          <a:noFill/>
        </p:spPr>
        <p:txBody>
          <a:bodyPr wrap="none" rtlCol="0">
            <a:spAutoFit/>
          </a:bodyPr>
          <a:lstStyle/>
          <a:p>
            <a:r>
              <a:rPr lang="en-US" sz="2000" dirty="0"/>
              <a:t>About Me:</a:t>
            </a:r>
          </a:p>
        </p:txBody>
      </p:sp>
      <p:sp>
        <p:nvSpPr>
          <p:cNvPr id="3" name="Title 2"/>
          <p:cNvSpPr>
            <a:spLocks noGrp="1"/>
          </p:cNvSpPr>
          <p:nvPr>
            <p:ph type="ctrTitle"/>
          </p:nvPr>
        </p:nvSpPr>
        <p:spPr>
          <a:xfrm>
            <a:off x="2272753" y="2248141"/>
            <a:ext cx="7772400" cy="1470025"/>
          </a:xfrm>
          <a:solidFill>
            <a:schemeClr val="dk1">
              <a:alpha val="74000"/>
            </a:schemeClr>
          </a:solidFill>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Introduction</a:t>
            </a:r>
            <a:br>
              <a:rPr lang="en-US" dirty="0" smtClean="0"/>
            </a:br>
            <a:r>
              <a:rPr lang="en-US" sz="2400" dirty="0"/>
              <a:t>Data-X: A Course on Data, Signals, and Systems</a:t>
            </a:r>
            <a:endParaRPr lang="en-US" dirty="0"/>
          </a:p>
        </p:txBody>
      </p:sp>
      <p:sp>
        <p:nvSpPr>
          <p:cNvPr id="10" name="TextBox 9"/>
          <p:cNvSpPr txBox="1"/>
          <p:nvPr/>
        </p:nvSpPr>
        <p:spPr>
          <a:xfrm>
            <a:off x="1751167" y="231587"/>
            <a:ext cx="3880743" cy="1323439"/>
          </a:xfrm>
          <a:prstGeom prst="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5400" dirty="0">
                <a:latin typeface="Courier New"/>
                <a:cs typeface="Courier New"/>
              </a:rPr>
              <a:t>Data</a:t>
            </a:r>
            <a:r>
              <a:rPr lang="en-US" sz="5400" dirty="0">
                <a:latin typeface="Arial Narrow"/>
                <a:cs typeface="Arial Narrow"/>
              </a:rPr>
              <a:t> </a:t>
            </a:r>
            <a:r>
              <a:rPr lang="en-US" sz="8000" baseline="30000" dirty="0">
                <a:latin typeface="Courier New"/>
                <a:cs typeface="Courier New"/>
              </a:rPr>
              <a:t>X</a:t>
            </a:r>
            <a:endParaRPr lang="en-US" dirty="0">
              <a:latin typeface="Optima"/>
              <a:cs typeface="Optima"/>
            </a:endParaRPr>
          </a:p>
        </p:txBody>
      </p:sp>
    </p:spTree>
    <p:extLst>
      <p:ext uri="{BB962C8B-B14F-4D97-AF65-F5344CB8AC3E}">
        <p14:creationId xmlns:p14="http://schemas.microsoft.com/office/powerpoint/2010/main" val="8682160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5110"/>
            <a:ext cx="8229600" cy="668408"/>
          </a:xfrm>
        </p:spPr>
        <p:style>
          <a:lnRef idx="2">
            <a:schemeClr val="dk1">
              <a:shade val="50000"/>
            </a:schemeClr>
          </a:lnRef>
          <a:fillRef idx="1">
            <a:schemeClr val="dk1"/>
          </a:fillRef>
          <a:effectRef idx="0">
            <a:schemeClr val="dk1"/>
          </a:effectRef>
          <a:fontRef idx="minor">
            <a:schemeClr val="lt1"/>
          </a:fontRef>
        </p:style>
        <p:txBody>
          <a:bodyPr>
            <a:noAutofit/>
          </a:bodyPr>
          <a:lstStyle/>
          <a:p>
            <a:r>
              <a:rPr lang="en-US" sz="3800" b="1" dirty="0"/>
              <a:t>What has been happening</a:t>
            </a:r>
            <a:endParaRPr lang="en-US" sz="3800" b="1" dirty="0"/>
          </a:p>
        </p:txBody>
      </p:sp>
      <p:cxnSp>
        <p:nvCxnSpPr>
          <p:cNvPr id="5" name="Straight Arrow Connector 4"/>
          <p:cNvCxnSpPr/>
          <p:nvPr/>
        </p:nvCxnSpPr>
        <p:spPr>
          <a:xfrm flipV="1">
            <a:off x="2638604" y="2475700"/>
            <a:ext cx="7745506" cy="44823"/>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197404" y="2072289"/>
            <a:ext cx="652643" cy="369332"/>
          </a:xfrm>
          <a:prstGeom prst="rect">
            <a:avLst/>
          </a:prstGeom>
          <a:noFill/>
        </p:spPr>
        <p:txBody>
          <a:bodyPr wrap="none" rtlCol="0">
            <a:spAutoFit/>
          </a:bodyPr>
          <a:lstStyle/>
          <a:p>
            <a:r>
              <a:rPr lang="en-US" b="1" dirty="0"/>
              <a:t>1995</a:t>
            </a:r>
            <a:endParaRPr lang="en-US" b="1" dirty="0"/>
          </a:p>
        </p:txBody>
      </p:sp>
      <p:sp>
        <p:nvSpPr>
          <p:cNvPr id="7" name="TextBox 6"/>
          <p:cNvSpPr txBox="1"/>
          <p:nvPr/>
        </p:nvSpPr>
        <p:spPr>
          <a:xfrm>
            <a:off x="5253316" y="2074039"/>
            <a:ext cx="652643" cy="369332"/>
          </a:xfrm>
          <a:prstGeom prst="rect">
            <a:avLst/>
          </a:prstGeom>
          <a:noFill/>
        </p:spPr>
        <p:txBody>
          <a:bodyPr wrap="none" rtlCol="0">
            <a:spAutoFit/>
          </a:bodyPr>
          <a:lstStyle/>
          <a:p>
            <a:r>
              <a:rPr lang="en-US" b="1" dirty="0"/>
              <a:t>2005</a:t>
            </a:r>
            <a:endParaRPr lang="en-US" b="1" dirty="0"/>
          </a:p>
        </p:txBody>
      </p:sp>
      <p:sp>
        <p:nvSpPr>
          <p:cNvPr id="8" name="TextBox 7"/>
          <p:cNvSpPr txBox="1"/>
          <p:nvPr/>
        </p:nvSpPr>
        <p:spPr>
          <a:xfrm>
            <a:off x="7357033" y="2089077"/>
            <a:ext cx="652743" cy="369332"/>
          </a:xfrm>
          <a:prstGeom prst="rect">
            <a:avLst/>
          </a:prstGeom>
          <a:noFill/>
        </p:spPr>
        <p:txBody>
          <a:bodyPr wrap="none" rtlCol="0">
            <a:spAutoFit/>
          </a:bodyPr>
          <a:lstStyle/>
          <a:p>
            <a:r>
              <a:rPr lang="en-US" b="1" dirty="0"/>
              <a:t>2015</a:t>
            </a:r>
            <a:endParaRPr lang="en-US" b="1" dirty="0"/>
          </a:p>
        </p:txBody>
      </p:sp>
      <p:sp>
        <p:nvSpPr>
          <p:cNvPr id="9" name="TextBox 8"/>
          <p:cNvSpPr txBox="1"/>
          <p:nvPr/>
        </p:nvSpPr>
        <p:spPr>
          <a:xfrm>
            <a:off x="9337027" y="2089077"/>
            <a:ext cx="652743" cy="369332"/>
          </a:xfrm>
          <a:prstGeom prst="rect">
            <a:avLst/>
          </a:prstGeom>
          <a:noFill/>
        </p:spPr>
        <p:txBody>
          <a:bodyPr wrap="none" rtlCol="0">
            <a:spAutoFit/>
          </a:bodyPr>
          <a:lstStyle/>
          <a:p>
            <a:r>
              <a:rPr lang="en-US" b="1" dirty="0"/>
              <a:t>2025</a:t>
            </a:r>
            <a:endParaRPr lang="en-US" b="1" dirty="0"/>
          </a:p>
        </p:txBody>
      </p:sp>
      <p:graphicFrame>
        <p:nvGraphicFramePr>
          <p:cNvPr id="3" name="Table 2"/>
          <p:cNvGraphicFramePr>
            <a:graphicFrameLocks noGrp="1"/>
          </p:cNvGraphicFramePr>
          <p:nvPr>
            <p:extLst>
              <p:ext uri="{D42A27DB-BD31-4B8C-83A1-F6EECF244321}">
                <p14:modId xmlns:p14="http://schemas.microsoft.com/office/powerpoint/2010/main" val="1180265461"/>
              </p:ext>
            </p:extLst>
          </p:nvPr>
        </p:nvGraphicFramePr>
        <p:xfrm>
          <a:off x="1631580" y="3163826"/>
          <a:ext cx="8928847" cy="1706880"/>
        </p:xfrm>
        <a:graphic>
          <a:graphicData uri="http://schemas.openxmlformats.org/drawingml/2006/table">
            <a:tbl>
              <a:tblPr>
                <a:tableStyleId>{5C22544A-7EE6-4342-B048-85BDC9FD1C3A}</a:tableStyleId>
              </a:tblPr>
              <a:tblGrid>
                <a:gridCol w="1004047"/>
                <a:gridCol w="1721224"/>
                <a:gridCol w="2294962"/>
                <a:gridCol w="2097741"/>
                <a:gridCol w="1810873"/>
              </a:tblGrid>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solidFill>
                            <a:schemeClr val="tx2"/>
                          </a:solidFill>
                        </a:rPr>
                        <a:t>Context: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solidFill>
                            <a:schemeClr val="tx2"/>
                          </a:solidFill>
                        </a:rPr>
                        <a:t>Internet</a:t>
                      </a:r>
                      <a:br>
                        <a:rPr lang="en-US" sz="2000" dirty="0" smtClean="0">
                          <a:solidFill>
                            <a:schemeClr val="tx2"/>
                          </a:solidFill>
                        </a:rPr>
                      </a:br>
                      <a:r>
                        <a:rPr lang="en-US" sz="2000" dirty="0" smtClean="0">
                          <a:solidFill>
                            <a:schemeClr val="tx2"/>
                          </a:solidFill>
                        </a:rPr>
                        <a:t>Web</a:t>
                      </a:r>
                    </a:p>
                    <a:p>
                      <a:pPr algn="ctr"/>
                      <a:endParaRPr lang="en-US" sz="2000" dirty="0"/>
                    </a:p>
                  </a:txBody>
                  <a:tcPr>
                    <a:lnL w="12700" cmpd="sng">
                      <a:noFill/>
                    </a:lnL>
                    <a:noFill/>
                  </a:tcPr>
                </a:tc>
                <a:tc>
                  <a:txBody>
                    <a:bodyPr/>
                    <a:lstStyle/>
                    <a:p>
                      <a:pPr algn="ctr"/>
                      <a:r>
                        <a:rPr lang="en-US" sz="2000" dirty="0" smtClean="0">
                          <a:solidFill>
                            <a:schemeClr val="tx2"/>
                          </a:solidFill>
                        </a:rPr>
                        <a:t>Social Nets</a:t>
                      </a:r>
                    </a:p>
                    <a:p>
                      <a:pPr algn="ctr"/>
                      <a:r>
                        <a:rPr lang="en-US" sz="2000" dirty="0" smtClean="0">
                          <a:solidFill>
                            <a:schemeClr val="tx2"/>
                          </a:solidFill>
                        </a:rPr>
                        <a:t>Recommend</a:t>
                      </a:r>
                    </a:p>
                  </a:txBody>
                  <a:tcPr>
                    <a:noFill/>
                  </a:tcPr>
                </a:tc>
                <a:tc>
                  <a:txBody>
                    <a:bodyPr/>
                    <a:lstStyle/>
                    <a:p>
                      <a:pPr algn="ctr"/>
                      <a:r>
                        <a:rPr lang="en-US" sz="2000" dirty="0" smtClean="0">
                          <a:solidFill>
                            <a:schemeClr val="tx2"/>
                          </a:solidFill>
                        </a:rPr>
                        <a:t>Higher Accuracy</a:t>
                      </a:r>
                    </a:p>
                    <a:p>
                      <a:pPr algn="ctr"/>
                      <a:r>
                        <a:rPr lang="en-US" sz="2000" dirty="0" smtClean="0">
                          <a:solidFill>
                            <a:schemeClr val="tx2"/>
                          </a:solidFill>
                        </a:rPr>
                        <a:t>Larger training</a:t>
                      </a:r>
                    </a:p>
                    <a:p>
                      <a:pPr algn="ctr"/>
                      <a:endParaRPr lang="en-US" sz="2000" dirty="0"/>
                    </a:p>
                  </a:txBody>
                  <a:tcPr>
                    <a:noFill/>
                  </a:tcPr>
                </a:tc>
                <a:tc>
                  <a:txBody>
                    <a:bodyPr/>
                    <a:lstStyle/>
                    <a:p>
                      <a:pPr algn="ctr"/>
                      <a:r>
                        <a:rPr lang="en-US" sz="2000" dirty="0" smtClean="0">
                          <a:solidFill>
                            <a:schemeClr val="tx2"/>
                          </a:solidFill>
                        </a:rPr>
                        <a:t>Control + AI</a:t>
                      </a:r>
                    </a:p>
                    <a:p>
                      <a:pPr algn="ctr"/>
                      <a:r>
                        <a:rPr lang="en-US" sz="2000" dirty="0" smtClean="0">
                          <a:solidFill>
                            <a:schemeClr val="tx2"/>
                          </a:solidFill>
                        </a:rPr>
                        <a:t>Self learning</a:t>
                      </a:r>
                    </a:p>
                    <a:p>
                      <a:pPr algn="ctr"/>
                      <a:endParaRPr lang="en-US" sz="2000" dirty="0"/>
                    </a:p>
                  </a:txBody>
                  <a:tcPr>
                    <a:noFill/>
                  </a:tcPr>
                </a:tc>
              </a:tr>
              <a:tr h="370840">
                <a:tc>
                  <a:txBody>
                    <a:bodyPr/>
                    <a:lstStyle/>
                    <a:p>
                      <a:pPr algn="ctr"/>
                      <a:endParaRPr lang="en-US" b="1" dirty="0"/>
                    </a:p>
                  </a:txBody>
                  <a:tcPr>
                    <a:lnT w="12700" cmpd="sng">
                      <a:noFill/>
                    </a:lnT>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solidFill>
                            <a:schemeClr val="tx2"/>
                          </a:solidFill>
                        </a:rPr>
                        <a:t>E-Commerce</a:t>
                      </a:r>
                    </a:p>
                  </a:txBody>
                  <a:tcPr>
                    <a:noFill/>
                  </a:tcPr>
                </a:tc>
                <a:tc>
                  <a:txBody>
                    <a:bodyPr/>
                    <a:lstStyle/>
                    <a:p>
                      <a:pPr algn="ctr"/>
                      <a:r>
                        <a:rPr lang="en-US" sz="2000" dirty="0" smtClean="0">
                          <a:solidFill>
                            <a:schemeClr val="tx2"/>
                          </a:solidFill>
                        </a:rPr>
                        <a:t>Ad Driven</a:t>
                      </a:r>
                    </a:p>
                    <a:p>
                      <a:pPr algn="ctr"/>
                      <a:r>
                        <a:rPr lang="en-US" sz="2000" dirty="0" smtClean="0">
                          <a:solidFill>
                            <a:schemeClr val="tx2"/>
                          </a:solidFill>
                        </a:rPr>
                        <a:t>Fin/Quant</a:t>
                      </a:r>
                    </a:p>
                  </a:txBody>
                  <a:tcP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solidFill>
                            <a:schemeClr val="tx2"/>
                          </a:solidFill>
                        </a:rPr>
                        <a:t>Sharing Economy</a:t>
                      </a:r>
                    </a:p>
                    <a:p>
                      <a:pPr algn="ctr"/>
                      <a:endParaRPr lang="en-US" sz="2000" dirty="0"/>
                    </a:p>
                  </a:txBody>
                  <a:tcP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solidFill>
                            <a:schemeClr val="tx2"/>
                          </a:solidFill>
                        </a:rPr>
                        <a:t>?</a:t>
                      </a:r>
                    </a:p>
                  </a:txBody>
                  <a:tcPr>
                    <a:noFill/>
                  </a:tcPr>
                </a:tc>
              </a:tr>
            </a:tbl>
          </a:graphicData>
        </a:graphic>
      </p:graphicFrame>
    </p:spTree>
    <p:extLst>
      <p:ext uri="{BB962C8B-B14F-4D97-AF65-F5344CB8AC3E}">
        <p14:creationId xmlns:p14="http://schemas.microsoft.com/office/powerpoint/2010/main" val="27001808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qalg1u3a.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9035" y="7074104"/>
            <a:ext cx="4179610" cy="1933300"/>
          </a:xfrm>
          <a:prstGeom prst="rect">
            <a:avLst/>
          </a:prstGeom>
        </p:spPr>
      </p:pic>
      <p:pic>
        <p:nvPicPr>
          <p:cNvPr id="7" name="Picture 6" descr="data_table_05_0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8646" y="6858000"/>
            <a:ext cx="3977971" cy="2117450"/>
          </a:xfrm>
          <a:prstGeom prst="rect">
            <a:avLst/>
          </a:prstGeom>
        </p:spPr>
      </p:pic>
      <p:sp>
        <p:nvSpPr>
          <p:cNvPr id="24" name="Title 1"/>
          <p:cNvSpPr>
            <a:spLocks noGrp="1"/>
          </p:cNvSpPr>
          <p:nvPr>
            <p:ph type="title"/>
          </p:nvPr>
        </p:nvSpPr>
        <p:spPr>
          <a:xfrm>
            <a:off x="2089135" y="91085"/>
            <a:ext cx="8229600" cy="668408"/>
          </a:xfrm>
        </p:spPr>
        <p:txBody>
          <a:bodyPr>
            <a:noAutofit/>
          </a:bodyPr>
          <a:lstStyle/>
          <a:p>
            <a:r>
              <a:rPr lang="en-US" sz="3800" b="1" dirty="0"/>
              <a:t>An ML High </a:t>
            </a:r>
            <a:r>
              <a:rPr lang="en-US" sz="3800" b="1" dirty="0"/>
              <a:t>L</a:t>
            </a:r>
            <a:r>
              <a:rPr lang="en-US" sz="3800" b="1" dirty="0"/>
              <a:t>evel </a:t>
            </a:r>
            <a:r>
              <a:rPr lang="en-US" sz="3800" b="1" dirty="0"/>
              <a:t>F</a:t>
            </a:r>
            <a:r>
              <a:rPr lang="en-US" sz="3800" b="1" dirty="0"/>
              <a:t>ramework </a:t>
            </a:r>
            <a:endParaRPr lang="en-US" sz="3800" b="1" dirty="0"/>
          </a:p>
        </p:txBody>
      </p:sp>
      <p:sp>
        <p:nvSpPr>
          <p:cNvPr id="26" name="TextBox 25"/>
          <p:cNvSpPr txBox="1"/>
          <p:nvPr/>
        </p:nvSpPr>
        <p:spPr>
          <a:xfrm>
            <a:off x="1833486" y="1579874"/>
            <a:ext cx="1793881" cy="36933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139700" indent="-139700">
              <a:buFont typeface="Arial" charset="0"/>
              <a:buChar char="•"/>
            </a:pPr>
            <a:r>
              <a:rPr lang="en-US" dirty="0"/>
              <a:t>Objects</a:t>
            </a:r>
          </a:p>
          <a:p>
            <a:pPr marL="139700" indent="-139700">
              <a:buFont typeface="Arial" charset="0"/>
              <a:buChar char="•"/>
            </a:pPr>
            <a:endParaRPr lang="en-US" dirty="0"/>
          </a:p>
          <a:p>
            <a:pPr marL="139700" indent="-139700">
              <a:buFont typeface="Arial" charset="0"/>
              <a:buChar char="•"/>
            </a:pPr>
            <a:r>
              <a:rPr lang="en-US" dirty="0"/>
              <a:t>Events / Experiments</a:t>
            </a:r>
          </a:p>
          <a:p>
            <a:pPr marL="139700" indent="-139700">
              <a:buFont typeface="Arial" charset="0"/>
              <a:buChar char="•"/>
            </a:pPr>
            <a:endParaRPr lang="en-US" dirty="0"/>
          </a:p>
          <a:p>
            <a:pPr marL="139700" indent="-139700">
              <a:buFont typeface="Arial" charset="0"/>
              <a:buChar char="•"/>
            </a:pPr>
            <a:r>
              <a:rPr lang="en-US" dirty="0"/>
              <a:t>People / Customers</a:t>
            </a:r>
          </a:p>
          <a:p>
            <a:pPr marL="139700" indent="-139700">
              <a:buFont typeface="Arial" charset="0"/>
              <a:buChar char="•"/>
            </a:pPr>
            <a:endParaRPr lang="en-US" dirty="0"/>
          </a:p>
          <a:p>
            <a:pPr marL="139700" indent="-139700">
              <a:buFont typeface="Arial" charset="0"/>
              <a:buChar char="•"/>
            </a:pPr>
            <a:r>
              <a:rPr lang="en-US" dirty="0"/>
              <a:t>Products</a:t>
            </a:r>
          </a:p>
          <a:p>
            <a:pPr marL="139700" indent="-139700">
              <a:buFont typeface="Arial" charset="0"/>
              <a:buChar char="•"/>
            </a:pPr>
            <a:endParaRPr lang="en-US" dirty="0"/>
          </a:p>
          <a:p>
            <a:pPr marL="139700" indent="-139700">
              <a:buFont typeface="Arial" charset="0"/>
              <a:buChar char="•"/>
            </a:pPr>
            <a:r>
              <a:rPr lang="en-US" dirty="0"/>
              <a:t>Stocks</a:t>
            </a:r>
          </a:p>
          <a:p>
            <a:pPr marL="139700" indent="-139700">
              <a:buFont typeface="Arial" charset="0"/>
              <a:buChar char="•"/>
            </a:pPr>
            <a:endParaRPr lang="en-US" dirty="0"/>
          </a:p>
          <a:p>
            <a:pPr marL="139700" indent="-139700">
              <a:buFont typeface="Arial" charset="0"/>
              <a:buChar char="•"/>
            </a:pPr>
            <a:r>
              <a:rPr lang="en-US" dirty="0"/>
              <a:t>…</a:t>
            </a:r>
            <a:endParaRPr lang="en-US" dirty="0"/>
          </a:p>
        </p:txBody>
      </p:sp>
      <p:sp>
        <p:nvSpPr>
          <p:cNvPr id="27" name="TextBox 26"/>
          <p:cNvSpPr txBox="1"/>
          <p:nvPr/>
        </p:nvSpPr>
        <p:spPr>
          <a:xfrm>
            <a:off x="1833486" y="1095118"/>
            <a:ext cx="1225913" cy="369332"/>
          </a:xfrm>
          <a:prstGeom prst="rect">
            <a:avLst/>
          </a:prstGeom>
          <a:noFill/>
        </p:spPr>
        <p:txBody>
          <a:bodyPr wrap="none" rtlCol="0">
            <a:spAutoFit/>
          </a:bodyPr>
          <a:lstStyle/>
          <a:p>
            <a:r>
              <a:rPr lang="en-US" b="1" dirty="0"/>
              <a:t>In Real Life</a:t>
            </a:r>
            <a:endParaRPr lang="en-US" b="1" dirty="0"/>
          </a:p>
        </p:txBody>
      </p:sp>
      <p:pic>
        <p:nvPicPr>
          <p:cNvPr id="28" name="Picture 27" descr="scr_6_11.gif"/>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951134" y="1715534"/>
            <a:ext cx="2951855" cy="1896567"/>
          </a:xfrm>
          <a:prstGeom prst="rect">
            <a:avLst/>
          </a:prstGeom>
        </p:spPr>
      </p:pic>
      <p:cxnSp>
        <p:nvCxnSpPr>
          <p:cNvPr id="29" name="Straight Arrow Connector 28"/>
          <p:cNvCxnSpPr/>
          <p:nvPr/>
        </p:nvCxnSpPr>
        <p:spPr>
          <a:xfrm>
            <a:off x="5722259" y="1439621"/>
            <a:ext cx="371871" cy="264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719392" y="958086"/>
            <a:ext cx="1986185" cy="646331"/>
          </a:xfrm>
          <a:prstGeom prst="rect">
            <a:avLst/>
          </a:prstGeom>
          <a:noFill/>
        </p:spPr>
        <p:txBody>
          <a:bodyPr wrap="none" rtlCol="0">
            <a:spAutoFit/>
          </a:bodyPr>
          <a:lstStyle/>
          <a:p>
            <a:r>
              <a:rPr lang="en-US" b="1" dirty="0"/>
              <a:t>Features, but also </a:t>
            </a:r>
            <a:br>
              <a:rPr lang="en-US" b="1" dirty="0"/>
            </a:br>
            <a:r>
              <a:rPr lang="en-US" b="1" dirty="0"/>
              <a:t>loss of information</a:t>
            </a:r>
            <a:endParaRPr lang="en-US" b="1" dirty="0"/>
          </a:p>
        </p:txBody>
      </p:sp>
      <p:sp>
        <p:nvSpPr>
          <p:cNvPr id="31" name="TextBox 30"/>
          <p:cNvSpPr txBox="1"/>
          <p:nvPr/>
        </p:nvSpPr>
        <p:spPr>
          <a:xfrm>
            <a:off x="4951134" y="1722466"/>
            <a:ext cx="2951855" cy="3416320"/>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a:p>
            <a:endParaRPr lang="en-US" dirty="0"/>
          </a:p>
          <a:p>
            <a:endParaRPr lang="en-US" dirty="0"/>
          </a:p>
          <a:p>
            <a:r>
              <a:rPr lang="en-US" dirty="0"/>
              <a:t>	In Sample</a:t>
            </a:r>
            <a:endParaRPr lang="en-US" dirty="0"/>
          </a:p>
          <a:p>
            <a:endParaRPr lang="en-US" dirty="0"/>
          </a:p>
          <a:p>
            <a:endParaRPr lang="en-US" dirty="0"/>
          </a:p>
          <a:p>
            <a:endParaRPr lang="en-US" dirty="0"/>
          </a:p>
          <a:p>
            <a:endParaRPr lang="en-US" dirty="0"/>
          </a:p>
          <a:p>
            <a:endParaRPr lang="en-US" dirty="0"/>
          </a:p>
          <a:p>
            <a:r>
              <a:rPr lang="en-US" dirty="0"/>
              <a:t>	Out of Sample</a:t>
            </a:r>
            <a:endParaRPr lang="en-US" dirty="0"/>
          </a:p>
          <a:p>
            <a:endParaRPr lang="en-US" dirty="0"/>
          </a:p>
          <a:p>
            <a:endParaRPr lang="en-US" dirty="0"/>
          </a:p>
        </p:txBody>
      </p:sp>
      <p:sp>
        <p:nvSpPr>
          <p:cNvPr id="32" name="Rectangle 31"/>
          <p:cNvSpPr/>
          <p:nvPr/>
        </p:nvSpPr>
        <p:spPr>
          <a:xfrm>
            <a:off x="4398491" y="1722467"/>
            <a:ext cx="552642" cy="3416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Person 1</a:t>
            </a:r>
            <a:endParaRPr lang="en-US" sz="800" dirty="0"/>
          </a:p>
          <a:p>
            <a:pPr algn="ctr"/>
            <a:r>
              <a:rPr lang="en-US" sz="800" dirty="0"/>
              <a:t>Person 2</a:t>
            </a:r>
          </a:p>
          <a:p>
            <a:pPr algn="ctr"/>
            <a:r>
              <a:rPr lang="en-US" sz="800" dirty="0"/>
              <a:t>Person 3</a:t>
            </a:r>
          </a:p>
          <a:p>
            <a:pPr algn="ctr"/>
            <a:endParaRPr lang="en-US" sz="800" dirty="0"/>
          </a:p>
          <a:p>
            <a:pPr algn="ctr"/>
            <a:endParaRPr lang="en-US" sz="800" dirty="0"/>
          </a:p>
          <a:p>
            <a:pPr algn="ctr"/>
            <a:r>
              <a:rPr lang="en-US" sz="800" dirty="0"/>
              <a:t>.</a:t>
            </a:r>
            <a:endParaRPr lang="en-US" sz="800" dirty="0"/>
          </a:p>
          <a:p>
            <a:pPr algn="ctr"/>
            <a:r>
              <a:rPr lang="en-US" sz="800" dirty="0"/>
              <a:t>.</a:t>
            </a:r>
          </a:p>
          <a:p>
            <a:pPr algn="ctr"/>
            <a:r>
              <a:rPr lang="en-US" sz="800" dirty="0"/>
              <a:t>.</a:t>
            </a: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r>
              <a:rPr lang="en-US" sz="800" dirty="0"/>
              <a:t>Person N</a:t>
            </a:r>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dirty="0"/>
          </a:p>
        </p:txBody>
      </p:sp>
      <p:cxnSp>
        <p:nvCxnSpPr>
          <p:cNvPr id="33" name="Straight Arrow Connector 32"/>
          <p:cNvCxnSpPr/>
          <p:nvPr/>
        </p:nvCxnSpPr>
        <p:spPr>
          <a:xfrm flipV="1">
            <a:off x="3041006" y="2304293"/>
            <a:ext cx="1492793" cy="9526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7284750" y="2670114"/>
            <a:ext cx="14475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8821942" y="2228342"/>
            <a:ext cx="1880079" cy="2831544"/>
          </a:xfrm>
          <a:prstGeom prst="rect">
            <a:avLst/>
          </a:prstGeom>
          <a:noFill/>
        </p:spPr>
        <p:txBody>
          <a:bodyPr wrap="square" rtlCol="0">
            <a:spAutoFit/>
          </a:bodyPr>
          <a:lstStyle/>
          <a:p>
            <a:r>
              <a:rPr lang="en-US" b="1" dirty="0"/>
              <a:t>- Characteristics</a:t>
            </a:r>
          </a:p>
          <a:p>
            <a:r>
              <a:rPr lang="en-US" b="1" dirty="0"/>
              <a:t>- Patterns</a:t>
            </a:r>
          </a:p>
          <a:p>
            <a:r>
              <a:rPr lang="en-US" b="1" dirty="0"/>
              <a:t>- Models</a:t>
            </a:r>
          </a:p>
          <a:p>
            <a:endParaRPr lang="en-US" sz="800" b="1" dirty="0"/>
          </a:p>
          <a:p>
            <a:endParaRPr lang="en-US" sz="800" b="1" dirty="0"/>
          </a:p>
          <a:p>
            <a:endParaRPr lang="en-US" b="1" dirty="0"/>
          </a:p>
          <a:p>
            <a:r>
              <a:rPr lang="en-US" b="1" dirty="0"/>
              <a:t>- Predictions</a:t>
            </a:r>
          </a:p>
          <a:p>
            <a:r>
              <a:rPr lang="en-US" b="1" dirty="0"/>
              <a:t>- Similarities</a:t>
            </a:r>
          </a:p>
          <a:p>
            <a:r>
              <a:rPr lang="en-US" b="1" dirty="0"/>
              <a:t>- Differences</a:t>
            </a:r>
          </a:p>
          <a:p>
            <a:r>
              <a:rPr lang="en-US" b="1" dirty="0"/>
              <a:t>- Distance </a:t>
            </a:r>
          </a:p>
          <a:p>
            <a:endParaRPr lang="en-US" b="1" dirty="0"/>
          </a:p>
        </p:txBody>
      </p:sp>
      <p:cxnSp>
        <p:nvCxnSpPr>
          <p:cNvPr id="36" name="Straight Arrow Connector 35"/>
          <p:cNvCxnSpPr/>
          <p:nvPr/>
        </p:nvCxnSpPr>
        <p:spPr>
          <a:xfrm>
            <a:off x="7437150" y="4190125"/>
            <a:ext cx="12951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8210466" y="958086"/>
            <a:ext cx="2138278" cy="646331"/>
          </a:xfrm>
          <a:prstGeom prst="rect">
            <a:avLst/>
          </a:prstGeom>
          <a:noFill/>
        </p:spPr>
        <p:txBody>
          <a:bodyPr wrap="none" rtlCol="0">
            <a:spAutoFit/>
          </a:bodyPr>
          <a:lstStyle/>
          <a:p>
            <a:r>
              <a:rPr lang="en-US" b="1" dirty="0"/>
              <a:t>Some data </a:t>
            </a:r>
            <a:br>
              <a:rPr lang="en-US" b="1" dirty="0"/>
            </a:br>
            <a:r>
              <a:rPr lang="en-US" b="1" dirty="0"/>
              <a:t>has observed results</a:t>
            </a:r>
            <a:endParaRPr lang="en-US" b="1" dirty="0"/>
          </a:p>
        </p:txBody>
      </p:sp>
      <p:cxnSp>
        <p:nvCxnSpPr>
          <p:cNvPr id="38" name="Straight Arrow Connector 37"/>
          <p:cNvCxnSpPr/>
          <p:nvPr/>
        </p:nvCxnSpPr>
        <p:spPr>
          <a:xfrm flipH="1">
            <a:off x="7707117" y="1321044"/>
            <a:ext cx="391742" cy="2833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50510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qalg1u3a.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9035" y="7074104"/>
            <a:ext cx="4179610" cy="1933300"/>
          </a:xfrm>
          <a:prstGeom prst="rect">
            <a:avLst/>
          </a:prstGeom>
        </p:spPr>
      </p:pic>
      <p:pic>
        <p:nvPicPr>
          <p:cNvPr id="7" name="Picture 6" descr="data_table_05_0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8646" y="6858000"/>
            <a:ext cx="3977971" cy="2117450"/>
          </a:xfrm>
          <a:prstGeom prst="rect">
            <a:avLst/>
          </a:prstGeom>
        </p:spPr>
      </p:pic>
      <p:sp>
        <p:nvSpPr>
          <p:cNvPr id="26" name="TextBox 25"/>
          <p:cNvSpPr txBox="1"/>
          <p:nvPr/>
        </p:nvSpPr>
        <p:spPr>
          <a:xfrm>
            <a:off x="3622664" y="5208129"/>
            <a:ext cx="4643259" cy="923330"/>
          </a:xfrm>
          <a:prstGeom prst="rect">
            <a:avLst/>
          </a:prstGeom>
          <a:noFill/>
        </p:spPr>
        <p:txBody>
          <a:bodyPr wrap="none" rtlCol="0">
            <a:spAutoFit/>
          </a:bodyPr>
          <a:lstStyle/>
          <a:p>
            <a:pPr>
              <a:tabLst>
                <a:tab pos="739775" algn="l"/>
              </a:tabLst>
            </a:pPr>
            <a:r>
              <a:rPr lang="en-US" b="1" dirty="0"/>
              <a:t>CS: 	</a:t>
            </a:r>
            <a:r>
              <a:rPr lang="en-US" dirty="0"/>
              <a:t>Table</a:t>
            </a:r>
          </a:p>
          <a:p>
            <a:pPr>
              <a:tabLst>
                <a:tab pos="739775" algn="l"/>
              </a:tabLst>
            </a:pPr>
            <a:r>
              <a:rPr lang="en-US" b="1" dirty="0"/>
              <a:t>Math: 	</a:t>
            </a:r>
            <a:r>
              <a:rPr lang="en-US" dirty="0"/>
              <a:t>Matrix </a:t>
            </a:r>
            <a:r>
              <a:rPr lang="en-US" b="1" dirty="0"/>
              <a:t>X</a:t>
            </a:r>
            <a:r>
              <a:rPr lang="en-US" dirty="0"/>
              <a:t>, with N rows – each person</a:t>
            </a:r>
          </a:p>
          <a:p>
            <a:pPr>
              <a:tabLst>
                <a:tab pos="739775" algn="l"/>
              </a:tabLst>
            </a:pPr>
            <a:r>
              <a:rPr lang="en-US" dirty="0"/>
              <a:t>	</a:t>
            </a:r>
            <a:r>
              <a:rPr lang="en-US" dirty="0"/>
              <a:t>m columns, each feature (age, salary, ..)</a:t>
            </a:r>
            <a:endParaRPr lang="en-US" dirty="0"/>
          </a:p>
        </p:txBody>
      </p:sp>
      <p:pic>
        <p:nvPicPr>
          <p:cNvPr id="3" name="Picture 2" descr="th.jpg"/>
          <p:cNvPicPr>
            <a:picLocks noChangeAspect="1"/>
          </p:cNvPicPr>
          <p:nvPr/>
        </p:nvPicPr>
        <p:blipFill rotWithShape="1">
          <a:blip r:embed="rId4">
            <a:extLst>
              <a:ext uri="{28A0092B-C50C-407E-A947-70E740481C1C}">
                <a14:useLocalDpi xmlns:a14="http://schemas.microsoft.com/office/drawing/2010/main" val="0"/>
              </a:ext>
            </a:extLst>
          </a:blip>
          <a:srcRect l="13758" t="14247" r="14694"/>
          <a:stretch/>
        </p:blipFill>
        <p:spPr>
          <a:xfrm>
            <a:off x="8863264" y="4886837"/>
            <a:ext cx="1357229" cy="1243925"/>
          </a:xfrm>
          <a:prstGeom prst="rect">
            <a:avLst/>
          </a:prstGeom>
        </p:spPr>
      </p:pic>
      <p:sp>
        <p:nvSpPr>
          <p:cNvPr id="9" name="TextBox 8"/>
          <p:cNvSpPr txBox="1"/>
          <p:nvPr/>
        </p:nvSpPr>
        <p:spPr>
          <a:xfrm>
            <a:off x="8393947" y="5279845"/>
            <a:ext cx="532518" cy="369332"/>
          </a:xfrm>
          <a:prstGeom prst="rect">
            <a:avLst/>
          </a:prstGeom>
          <a:noFill/>
        </p:spPr>
        <p:txBody>
          <a:bodyPr wrap="none" rtlCol="0">
            <a:spAutoFit/>
          </a:bodyPr>
          <a:lstStyle/>
          <a:p>
            <a:r>
              <a:rPr lang="en-US" b="1" dirty="0"/>
              <a:t>X</a:t>
            </a:r>
            <a:r>
              <a:rPr lang="en-US" dirty="0"/>
              <a:t> = </a:t>
            </a:r>
            <a:endParaRPr lang="en-US" dirty="0"/>
          </a:p>
        </p:txBody>
      </p:sp>
      <p:sp>
        <p:nvSpPr>
          <p:cNvPr id="27" name="TextBox 26"/>
          <p:cNvSpPr txBox="1"/>
          <p:nvPr/>
        </p:nvSpPr>
        <p:spPr>
          <a:xfrm>
            <a:off x="1833486" y="1579874"/>
            <a:ext cx="1793881" cy="36933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139700" indent="-139700">
              <a:buFont typeface="Arial" charset="0"/>
              <a:buChar char="•"/>
            </a:pPr>
            <a:r>
              <a:rPr lang="en-US" dirty="0"/>
              <a:t>Objects</a:t>
            </a:r>
          </a:p>
          <a:p>
            <a:pPr marL="139700" indent="-139700">
              <a:buFont typeface="Arial" charset="0"/>
              <a:buChar char="•"/>
            </a:pPr>
            <a:endParaRPr lang="en-US" dirty="0"/>
          </a:p>
          <a:p>
            <a:pPr marL="139700" indent="-139700">
              <a:buFont typeface="Arial" charset="0"/>
              <a:buChar char="•"/>
            </a:pPr>
            <a:r>
              <a:rPr lang="en-US" dirty="0"/>
              <a:t>Events / Experiments</a:t>
            </a:r>
          </a:p>
          <a:p>
            <a:pPr marL="139700" indent="-139700">
              <a:buFont typeface="Arial" charset="0"/>
              <a:buChar char="•"/>
            </a:pPr>
            <a:endParaRPr lang="en-US" dirty="0"/>
          </a:p>
          <a:p>
            <a:pPr marL="139700" indent="-139700">
              <a:buFont typeface="Arial" charset="0"/>
              <a:buChar char="•"/>
            </a:pPr>
            <a:r>
              <a:rPr lang="en-US" dirty="0"/>
              <a:t>People / Customers</a:t>
            </a:r>
          </a:p>
          <a:p>
            <a:pPr marL="139700" indent="-139700">
              <a:buFont typeface="Arial" charset="0"/>
              <a:buChar char="•"/>
            </a:pPr>
            <a:endParaRPr lang="en-US" dirty="0"/>
          </a:p>
          <a:p>
            <a:pPr marL="139700" indent="-139700">
              <a:buFont typeface="Arial" charset="0"/>
              <a:buChar char="•"/>
            </a:pPr>
            <a:r>
              <a:rPr lang="en-US" dirty="0"/>
              <a:t>Products</a:t>
            </a:r>
          </a:p>
          <a:p>
            <a:pPr marL="139700" indent="-139700">
              <a:buFont typeface="Arial" charset="0"/>
              <a:buChar char="•"/>
            </a:pPr>
            <a:endParaRPr lang="en-US" dirty="0"/>
          </a:p>
          <a:p>
            <a:pPr marL="139700" indent="-139700">
              <a:buFont typeface="Arial" charset="0"/>
              <a:buChar char="•"/>
            </a:pPr>
            <a:r>
              <a:rPr lang="en-US" dirty="0"/>
              <a:t>Stocks</a:t>
            </a:r>
          </a:p>
          <a:p>
            <a:pPr marL="139700" indent="-139700">
              <a:buFont typeface="Arial" charset="0"/>
              <a:buChar char="•"/>
            </a:pPr>
            <a:endParaRPr lang="en-US" dirty="0"/>
          </a:p>
          <a:p>
            <a:pPr marL="139700" indent="-139700">
              <a:buFont typeface="Arial" charset="0"/>
              <a:buChar char="•"/>
            </a:pPr>
            <a:r>
              <a:rPr lang="en-US" dirty="0"/>
              <a:t>…</a:t>
            </a:r>
            <a:endParaRPr lang="en-US" dirty="0"/>
          </a:p>
        </p:txBody>
      </p:sp>
      <p:sp>
        <p:nvSpPr>
          <p:cNvPr id="28" name="TextBox 27"/>
          <p:cNvSpPr txBox="1"/>
          <p:nvPr/>
        </p:nvSpPr>
        <p:spPr>
          <a:xfrm>
            <a:off x="1833486" y="1095118"/>
            <a:ext cx="1225913" cy="369332"/>
          </a:xfrm>
          <a:prstGeom prst="rect">
            <a:avLst/>
          </a:prstGeom>
          <a:noFill/>
        </p:spPr>
        <p:txBody>
          <a:bodyPr wrap="none" rtlCol="0">
            <a:spAutoFit/>
          </a:bodyPr>
          <a:lstStyle/>
          <a:p>
            <a:r>
              <a:rPr lang="en-US" b="1" dirty="0"/>
              <a:t>In Real Life</a:t>
            </a:r>
            <a:endParaRPr lang="en-US" b="1" dirty="0"/>
          </a:p>
        </p:txBody>
      </p:sp>
      <p:pic>
        <p:nvPicPr>
          <p:cNvPr id="29" name="Picture 28" descr="scr_6_11.gif"/>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951134" y="1715534"/>
            <a:ext cx="2951855" cy="1896567"/>
          </a:xfrm>
          <a:prstGeom prst="rect">
            <a:avLst/>
          </a:prstGeom>
        </p:spPr>
      </p:pic>
      <p:cxnSp>
        <p:nvCxnSpPr>
          <p:cNvPr id="30" name="Straight Arrow Connector 29"/>
          <p:cNvCxnSpPr/>
          <p:nvPr/>
        </p:nvCxnSpPr>
        <p:spPr>
          <a:xfrm>
            <a:off x="5722259" y="1439621"/>
            <a:ext cx="371871" cy="264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719392" y="958086"/>
            <a:ext cx="1986185" cy="646331"/>
          </a:xfrm>
          <a:prstGeom prst="rect">
            <a:avLst/>
          </a:prstGeom>
          <a:noFill/>
        </p:spPr>
        <p:txBody>
          <a:bodyPr wrap="none" rtlCol="0">
            <a:spAutoFit/>
          </a:bodyPr>
          <a:lstStyle/>
          <a:p>
            <a:r>
              <a:rPr lang="en-US" b="1" dirty="0"/>
              <a:t>Features, but also </a:t>
            </a:r>
            <a:br>
              <a:rPr lang="en-US" b="1" dirty="0"/>
            </a:br>
            <a:r>
              <a:rPr lang="en-US" b="1" dirty="0"/>
              <a:t>loss of information</a:t>
            </a:r>
            <a:endParaRPr lang="en-US" b="1" dirty="0"/>
          </a:p>
        </p:txBody>
      </p:sp>
      <p:sp>
        <p:nvSpPr>
          <p:cNvPr id="32" name="TextBox 31"/>
          <p:cNvSpPr txBox="1"/>
          <p:nvPr/>
        </p:nvSpPr>
        <p:spPr>
          <a:xfrm>
            <a:off x="4951134" y="1722466"/>
            <a:ext cx="2951855" cy="3416320"/>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a:p>
            <a:endParaRPr lang="en-US" dirty="0"/>
          </a:p>
          <a:p>
            <a:endParaRPr lang="en-US" dirty="0"/>
          </a:p>
          <a:p>
            <a:r>
              <a:rPr lang="en-US" dirty="0"/>
              <a:t>	In Sample</a:t>
            </a:r>
            <a:endParaRPr lang="en-US" dirty="0"/>
          </a:p>
          <a:p>
            <a:endParaRPr lang="en-US" dirty="0"/>
          </a:p>
          <a:p>
            <a:endParaRPr lang="en-US" dirty="0"/>
          </a:p>
          <a:p>
            <a:endParaRPr lang="en-US" dirty="0"/>
          </a:p>
          <a:p>
            <a:endParaRPr lang="en-US" dirty="0"/>
          </a:p>
          <a:p>
            <a:endParaRPr lang="en-US" dirty="0"/>
          </a:p>
          <a:p>
            <a:r>
              <a:rPr lang="en-US" dirty="0"/>
              <a:t>	Out of Sample</a:t>
            </a:r>
            <a:endParaRPr lang="en-US" dirty="0"/>
          </a:p>
          <a:p>
            <a:endParaRPr lang="en-US" dirty="0"/>
          </a:p>
          <a:p>
            <a:endParaRPr lang="en-US" dirty="0"/>
          </a:p>
        </p:txBody>
      </p:sp>
      <p:sp>
        <p:nvSpPr>
          <p:cNvPr id="33" name="Rectangle 32"/>
          <p:cNvSpPr/>
          <p:nvPr/>
        </p:nvSpPr>
        <p:spPr>
          <a:xfrm>
            <a:off x="4398491" y="1722467"/>
            <a:ext cx="552642" cy="3416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Person 1</a:t>
            </a:r>
            <a:endParaRPr lang="en-US" sz="800" dirty="0"/>
          </a:p>
          <a:p>
            <a:pPr algn="ctr"/>
            <a:r>
              <a:rPr lang="en-US" sz="800" dirty="0"/>
              <a:t>Person 2</a:t>
            </a:r>
          </a:p>
          <a:p>
            <a:pPr algn="ctr"/>
            <a:r>
              <a:rPr lang="en-US" sz="800" dirty="0"/>
              <a:t>Person 3</a:t>
            </a:r>
          </a:p>
          <a:p>
            <a:pPr algn="ctr"/>
            <a:endParaRPr lang="en-US" sz="800" dirty="0"/>
          </a:p>
          <a:p>
            <a:pPr algn="ctr"/>
            <a:endParaRPr lang="en-US" sz="800" dirty="0"/>
          </a:p>
          <a:p>
            <a:pPr algn="ctr"/>
            <a:r>
              <a:rPr lang="en-US" sz="800" dirty="0"/>
              <a:t>.</a:t>
            </a:r>
            <a:endParaRPr lang="en-US" sz="800" dirty="0"/>
          </a:p>
          <a:p>
            <a:pPr algn="ctr"/>
            <a:r>
              <a:rPr lang="en-US" sz="800" dirty="0"/>
              <a:t>.</a:t>
            </a:r>
          </a:p>
          <a:p>
            <a:pPr algn="ctr"/>
            <a:r>
              <a:rPr lang="en-US" sz="800" dirty="0"/>
              <a:t>.</a:t>
            </a: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r>
              <a:rPr lang="en-US" sz="800" dirty="0"/>
              <a:t>Person N</a:t>
            </a:r>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dirty="0"/>
          </a:p>
        </p:txBody>
      </p:sp>
      <p:cxnSp>
        <p:nvCxnSpPr>
          <p:cNvPr id="34" name="Straight Arrow Connector 33"/>
          <p:cNvCxnSpPr/>
          <p:nvPr/>
        </p:nvCxnSpPr>
        <p:spPr>
          <a:xfrm flipV="1">
            <a:off x="3041006" y="2304293"/>
            <a:ext cx="1492793" cy="9526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84750" y="2670114"/>
            <a:ext cx="14475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821942" y="2228342"/>
            <a:ext cx="1880079" cy="2831544"/>
          </a:xfrm>
          <a:prstGeom prst="rect">
            <a:avLst/>
          </a:prstGeom>
          <a:noFill/>
        </p:spPr>
        <p:txBody>
          <a:bodyPr wrap="square" rtlCol="0">
            <a:spAutoFit/>
          </a:bodyPr>
          <a:lstStyle/>
          <a:p>
            <a:r>
              <a:rPr lang="en-US" b="1" dirty="0"/>
              <a:t>- Characteristics</a:t>
            </a:r>
          </a:p>
          <a:p>
            <a:r>
              <a:rPr lang="en-US" b="1" dirty="0"/>
              <a:t>- Patterns</a:t>
            </a:r>
          </a:p>
          <a:p>
            <a:r>
              <a:rPr lang="en-US" b="1" dirty="0"/>
              <a:t>- Models</a:t>
            </a:r>
          </a:p>
          <a:p>
            <a:endParaRPr lang="en-US" sz="800" b="1" dirty="0"/>
          </a:p>
          <a:p>
            <a:endParaRPr lang="en-US" sz="800" b="1" dirty="0"/>
          </a:p>
          <a:p>
            <a:endParaRPr lang="en-US" b="1" dirty="0"/>
          </a:p>
          <a:p>
            <a:r>
              <a:rPr lang="en-US" b="1" dirty="0"/>
              <a:t>- Predictions</a:t>
            </a:r>
          </a:p>
          <a:p>
            <a:r>
              <a:rPr lang="en-US" b="1" dirty="0"/>
              <a:t>- Similarities</a:t>
            </a:r>
          </a:p>
          <a:p>
            <a:r>
              <a:rPr lang="en-US" b="1" dirty="0"/>
              <a:t>- Differences</a:t>
            </a:r>
          </a:p>
          <a:p>
            <a:r>
              <a:rPr lang="en-US" b="1" dirty="0"/>
              <a:t>- Distance </a:t>
            </a:r>
          </a:p>
          <a:p>
            <a:endParaRPr lang="en-US" b="1" dirty="0"/>
          </a:p>
        </p:txBody>
      </p:sp>
      <p:cxnSp>
        <p:nvCxnSpPr>
          <p:cNvPr id="37" name="Straight Arrow Connector 36"/>
          <p:cNvCxnSpPr/>
          <p:nvPr/>
        </p:nvCxnSpPr>
        <p:spPr>
          <a:xfrm>
            <a:off x="7437150" y="4190125"/>
            <a:ext cx="12951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210466" y="958086"/>
            <a:ext cx="2138278" cy="646331"/>
          </a:xfrm>
          <a:prstGeom prst="rect">
            <a:avLst/>
          </a:prstGeom>
          <a:noFill/>
        </p:spPr>
        <p:txBody>
          <a:bodyPr wrap="none" rtlCol="0">
            <a:spAutoFit/>
          </a:bodyPr>
          <a:lstStyle/>
          <a:p>
            <a:r>
              <a:rPr lang="en-US" b="1" dirty="0"/>
              <a:t>Some data </a:t>
            </a:r>
            <a:br>
              <a:rPr lang="en-US" b="1" dirty="0"/>
            </a:br>
            <a:r>
              <a:rPr lang="en-US" b="1" dirty="0"/>
              <a:t>has observed results</a:t>
            </a:r>
            <a:endParaRPr lang="en-US" b="1" dirty="0"/>
          </a:p>
        </p:txBody>
      </p:sp>
      <p:cxnSp>
        <p:nvCxnSpPr>
          <p:cNvPr id="39" name="Straight Arrow Connector 38"/>
          <p:cNvCxnSpPr/>
          <p:nvPr/>
        </p:nvCxnSpPr>
        <p:spPr>
          <a:xfrm flipH="1">
            <a:off x="7707117" y="1321044"/>
            <a:ext cx="391742" cy="2833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Title 1"/>
          <p:cNvSpPr txBox="1">
            <a:spLocks/>
          </p:cNvSpPr>
          <p:nvPr/>
        </p:nvSpPr>
        <p:spPr>
          <a:xfrm>
            <a:off x="2089135" y="91085"/>
            <a:ext cx="8229600" cy="6684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800" kern="1200">
                <a:solidFill>
                  <a:schemeClr val="tx1"/>
                </a:solidFill>
                <a:latin typeface="+mj-lt"/>
                <a:ea typeface="+mj-ea"/>
                <a:cs typeface="+mj-cs"/>
              </a:defRPr>
            </a:lvl1pPr>
          </a:lstStyle>
          <a:p>
            <a:r>
              <a:rPr lang="en-US" sz="3800" b="1"/>
              <a:t>An ML High Level Framework </a:t>
            </a:r>
            <a:endParaRPr lang="en-US" sz="3800" b="1" dirty="0"/>
          </a:p>
        </p:txBody>
      </p:sp>
    </p:spTree>
    <p:extLst>
      <p:ext uri="{BB962C8B-B14F-4D97-AF65-F5344CB8AC3E}">
        <p14:creationId xmlns:p14="http://schemas.microsoft.com/office/powerpoint/2010/main" val="40012160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 Fundamental Idea: From Table to N- Dimensional Space</a:t>
            </a:r>
            <a:endParaRPr lang="en-US" b="1" dirty="0"/>
          </a:p>
        </p:txBody>
      </p:sp>
      <p:cxnSp>
        <p:nvCxnSpPr>
          <p:cNvPr id="4" name="Straight Arrow Connector 3"/>
          <p:cNvCxnSpPr/>
          <p:nvPr/>
        </p:nvCxnSpPr>
        <p:spPr>
          <a:xfrm flipV="1">
            <a:off x="6894946" y="1733393"/>
            <a:ext cx="0" cy="3208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6894947" y="4959194"/>
            <a:ext cx="3488267"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9505272" y="3677062"/>
            <a:ext cx="317716" cy="369332"/>
          </a:xfrm>
          <a:prstGeom prst="rect">
            <a:avLst/>
          </a:prstGeom>
          <a:noFill/>
        </p:spPr>
        <p:txBody>
          <a:bodyPr wrap="none" rtlCol="0">
            <a:spAutoFit/>
          </a:bodyPr>
          <a:lstStyle/>
          <a:p>
            <a:r>
              <a:rPr lang="en-US" dirty="0">
                <a:solidFill>
                  <a:srgbClr val="FF0000"/>
                </a:solidFill>
              </a:rPr>
              <a:t>A</a:t>
            </a:r>
            <a:endParaRPr lang="en-US" dirty="0">
              <a:solidFill>
                <a:srgbClr val="FF0000"/>
              </a:solidFill>
            </a:endParaRPr>
          </a:p>
        </p:txBody>
      </p:sp>
      <p:sp>
        <p:nvSpPr>
          <p:cNvPr id="8" name="TextBox 7"/>
          <p:cNvSpPr txBox="1"/>
          <p:nvPr/>
        </p:nvSpPr>
        <p:spPr>
          <a:xfrm>
            <a:off x="9706653" y="4185989"/>
            <a:ext cx="309700" cy="369332"/>
          </a:xfrm>
          <a:prstGeom prst="rect">
            <a:avLst/>
          </a:prstGeom>
          <a:noFill/>
        </p:spPr>
        <p:txBody>
          <a:bodyPr wrap="none" rtlCol="0">
            <a:spAutoFit/>
          </a:bodyPr>
          <a:lstStyle/>
          <a:p>
            <a:r>
              <a:rPr lang="en-US" dirty="0"/>
              <a:t>B</a:t>
            </a:r>
            <a:endParaRPr lang="en-US" dirty="0"/>
          </a:p>
        </p:txBody>
      </p:sp>
      <p:sp>
        <p:nvSpPr>
          <p:cNvPr id="9" name="TextBox 8"/>
          <p:cNvSpPr txBox="1"/>
          <p:nvPr/>
        </p:nvSpPr>
        <p:spPr>
          <a:xfrm>
            <a:off x="8520546" y="3610929"/>
            <a:ext cx="308098" cy="369332"/>
          </a:xfrm>
          <a:prstGeom prst="rect">
            <a:avLst/>
          </a:prstGeom>
          <a:noFill/>
        </p:spPr>
        <p:txBody>
          <a:bodyPr wrap="none" rtlCol="0">
            <a:spAutoFit/>
          </a:bodyPr>
          <a:lstStyle/>
          <a:p>
            <a:r>
              <a:rPr lang="en-US" dirty="0"/>
              <a:t>C</a:t>
            </a:r>
          </a:p>
        </p:txBody>
      </p:sp>
      <p:sp>
        <p:nvSpPr>
          <p:cNvPr id="10" name="TextBox 9"/>
          <p:cNvSpPr txBox="1"/>
          <p:nvPr/>
        </p:nvSpPr>
        <p:spPr>
          <a:xfrm>
            <a:off x="7330720" y="3643195"/>
            <a:ext cx="327334" cy="369332"/>
          </a:xfrm>
          <a:prstGeom prst="rect">
            <a:avLst/>
          </a:prstGeom>
          <a:noFill/>
        </p:spPr>
        <p:txBody>
          <a:bodyPr wrap="none" rtlCol="0">
            <a:spAutoFit/>
          </a:bodyPr>
          <a:lstStyle/>
          <a:p>
            <a:r>
              <a:rPr lang="en-US" dirty="0"/>
              <a:t>D</a:t>
            </a:r>
            <a:endParaRPr lang="en-US" dirty="0"/>
          </a:p>
        </p:txBody>
      </p:sp>
      <p:sp>
        <p:nvSpPr>
          <p:cNvPr id="11" name="TextBox 10"/>
          <p:cNvSpPr txBox="1"/>
          <p:nvPr/>
        </p:nvSpPr>
        <p:spPr>
          <a:xfrm>
            <a:off x="8435989" y="4370655"/>
            <a:ext cx="296876" cy="369332"/>
          </a:xfrm>
          <a:prstGeom prst="rect">
            <a:avLst/>
          </a:prstGeom>
          <a:noFill/>
        </p:spPr>
        <p:txBody>
          <a:bodyPr wrap="none" rtlCol="0">
            <a:spAutoFit/>
          </a:bodyPr>
          <a:lstStyle/>
          <a:p>
            <a:r>
              <a:rPr lang="en-US" dirty="0"/>
              <a:t>E</a:t>
            </a:r>
            <a:endParaRPr lang="en-US" dirty="0"/>
          </a:p>
        </p:txBody>
      </p:sp>
      <p:sp>
        <p:nvSpPr>
          <p:cNvPr id="12" name="TextBox 11"/>
          <p:cNvSpPr txBox="1"/>
          <p:nvPr/>
        </p:nvSpPr>
        <p:spPr>
          <a:xfrm>
            <a:off x="8686761" y="2730396"/>
            <a:ext cx="290464" cy="369332"/>
          </a:xfrm>
          <a:prstGeom prst="rect">
            <a:avLst/>
          </a:prstGeom>
          <a:noFill/>
        </p:spPr>
        <p:txBody>
          <a:bodyPr wrap="none" rtlCol="0">
            <a:spAutoFit/>
          </a:bodyPr>
          <a:lstStyle/>
          <a:p>
            <a:r>
              <a:rPr lang="en-US" dirty="0"/>
              <a:t>F</a:t>
            </a:r>
            <a:endParaRPr lang="en-US" dirty="0"/>
          </a:p>
        </p:txBody>
      </p:sp>
      <p:sp>
        <p:nvSpPr>
          <p:cNvPr id="13" name="TextBox 12"/>
          <p:cNvSpPr txBox="1"/>
          <p:nvPr/>
        </p:nvSpPr>
        <p:spPr>
          <a:xfrm>
            <a:off x="7525638" y="1918058"/>
            <a:ext cx="330540" cy="369332"/>
          </a:xfrm>
          <a:prstGeom prst="rect">
            <a:avLst/>
          </a:prstGeom>
          <a:noFill/>
        </p:spPr>
        <p:txBody>
          <a:bodyPr wrap="none" rtlCol="0">
            <a:spAutoFit/>
          </a:bodyPr>
          <a:lstStyle/>
          <a:p>
            <a:r>
              <a:rPr lang="en-US" dirty="0"/>
              <a:t>G</a:t>
            </a:r>
            <a:endParaRPr lang="en-US" dirty="0"/>
          </a:p>
        </p:txBody>
      </p:sp>
      <p:sp>
        <p:nvSpPr>
          <p:cNvPr id="14" name="TextBox 13"/>
          <p:cNvSpPr txBox="1"/>
          <p:nvPr/>
        </p:nvSpPr>
        <p:spPr>
          <a:xfrm>
            <a:off x="8058963" y="2287390"/>
            <a:ext cx="328936" cy="369332"/>
          </a:xfrm>
          <a:prstGeom prst="rect">
            <a:avLst/>
          </a:prstGeom>
          <a:noFill/>
        </p:spPr>
        <p:txBody>
          <a:bodyPr wrap="none" rtlCol="0">
            <a:spAutoFit/>
          </a:bodyPr>
          <a:lstStyle/>
          <a:p>
            <a:r>
              <a:rPr lang="en-US" dirty="0"/>
              <a:t>H</a:t>
            </a:r>
            <a:endParaRPr lang="en-US" dirty="0"/>
          </a:p>
        </p:txBody>
      </p:sp>
      <p:sp>
        <p:nvSpPr>
          <p:cNvPr id="15" name="TextBox 14"/>
          <p:cNvSpPr txBox="1"/>
          <p:nvPr/>
        </p:nvSpPr>
        <p:spPr>
          <a:xfrm>
            <a:off x="7330720" y="5113874"/>
            <a:ext cx="2885726" cy="369332"/>
          </a:xfrm>
          <a:prstGeom prst="rect">
            <a:avLst/>
          </a:prstGeom>
          <a:noFill/>
        </p:spPr>
        <p:txBody>
          <a:bodyPr wrap="none" rtlCol="0">
            <a:spAutoFit/>
          </a:bodyPr>
          <a:lstStyle/>
          <a:p>
            <a:r>
              <a:rPr lang="en-US" b="1" dirty="0"/>
              <a:t>1          2          3          4          5</a:t>
            </a:r>
            <a:endParaRPr lang="en-US" b="1" dirty="0"/>
          </a:p>
        </p:txBody>
      </p:sp>
      <p:sp>
        <p:nvSpPr>
          <p:cNvPr id="16" name="TextBox 15"/>
          <p:cNvSpPr txBox="1"/>
          <p:nvPr/>
        </p:nvSpPr>
        <p:spPr>
          <a:xfrm>
            <a:off x="6319213" y="1494734"/>
            <a:ext cx="301686" cy="3610219"/>
          </a:xfrm>
          <a:prstGeom prst="rect">
            <a:avLst/>
          </a:prstGeom>
          <a:noFill/>
        </p:spPr>
        <p:txBody>
          <a:bodyPr wrap="none" rtlCol="0">
            <a:spAutoFit/>
          </a:bodyPr>
          <a:lstStyle/>
          <a:p>
            <a:pPr>
              <a:lnSpc>
                <a:spcPct val="90000"/>
              </a:lnSpc>
            </a:pPr>
            <a:r>
              <a:rPr lang="en-US" b="1" dirty="0"/>
              <a:t>5</a:t>
            </a:r>
          </a:p>
          <a:p>
            <a:pPr>
              <a:lnSpc>
                <a:spcPct val="90000"/>
              </a:lnSpc>
            </a:pPr>
            <a:endParaRPr lang="en-US" b="1" dirty="0"/>
          </a:p>
          <a:p>
            <a:pPr>
              <a:lnSpc>
                <a:spcPct val="90000"/>
              </a:lnSpc>
            </a:pPr>
            <a:endParaRPr lang="en-US" b="1" dirty="0"/>
          </a:p>
          <a:p>
            <a:pPr>
              <a:lnSpc>
                <a:spcPct val="90000"/>
              </a:lnSpc>
            </a:pPr>
            <a:r>
              <a:rPr lang="en-US" b="1" dirty="0"/>
              <a:t>4</a:t>
            </a:r>
          </a:p>
          <a:p>
            <a:pPr>
              <a:lnSpc>
                <a:spcPct val="90000"/>
              </a:lnSpc>
            </a:pPr>
            <a:endParaRPr lang="en-US" b="1" dirty="0"/>
          </a:p>
          <a:p>
            <a:pPr>
              <a:lnSpc>
                <a:spcPct val="90000"/>
              </a:lnSpc>
            </a:pPr>
            <a:endParaRPr lang="en-US" b="1" dirty="0"/>
          </a:p>
          <a:p>
            <a:pPr>
              <a:lnSpc>
                <a:spcPct val="90000"/>
              </a:lnSpc>
            </a:pPr>
            <a:r>
              <a:rPr lang="en-US" b="1" dirty="0"/>
              <a:t>3</a:t>
            </a:r>
          </a:p>
          <a:p>
            <a:pPr>
              <a:lnSpc>
                <a:spcPct val="90000"/>
              </a:lnSpc>
            </a:pPr>
            <a:endParaRPr lang="en-US" b="1" dirty="0"/>
          </a:p>
          <a:p>
            <a:pPr>
              <a:lnSpc>
                <a:spcPct val="90000"/>
              </a:lnSpc>
            </a:pPr>
            <a:endParaRPr lang="en-US" b="1" dirty="0"/>
          </a:p>
          <a:p>
            <a:pPr>
              <a:lnSpc>
                <a:spcPct val="90000"/>
              </a:lnSpc>
            </a:pPr>
            <a:r>
              <a:rPr lang="en-US" b="1" dirty="0"/>
              <a:t>2</a:t>
            </a:r>
          </a:p>
          <a:p>
            <a:pPr>
              <a:lnSpc>
                <a:spcPct val="90000"/>
              </a:lnSpc>
            </a:pPr>
            <a:endParaRPr lang="en-US" b="1" dirty="0"/>
          </a:p>
          <a:p>
            <a:pPr>
              <a:lnSpc>
                <a:spcPct val="90000"/>
              </a:lnSpc>
            </a:pPr>
            <a:endParaRPr lang="en-US" b="1" dirty="0"/>
          </a:p>
          <a:p>
            <a:pPr>
              <a:lnSpc>
                <a:spcPct val="90000"/>
              </a:lnSpc>
            </a:pPr>
            <a:r>
              <a:rPr lang="en-US" b="1" dirty="0"/>
              <a:t>1</a:t>
            </a:r>
          </a:p>
          <a:p>
            <a:endParaRPr lang="en-US" b="1" dirty="0"/>
          </a:p>
        </p:txBody>
      </p:sp>
      <p:sp>
        <p:nvSpPr>
          <p:cNvPr id="18" name="TextBox 17"/>
          <p:cNvSpPr txBox="1"/>
          <p:nvPr/>
        </p:nvSpPr>
        <p:spPr>
          <a:xfrm>
            <a:off x="8556790" y="1316927"/>
            <a:ext cx="1793248" cy="646331"/>
          </a:xfrm>
          <a:prstGeom prst="rect">
            <a:avLst/>
          </a:prstGeom>
          <a:noFill/>
        </p:spPr>
        <p:txBody>
          <a:bodyPr wrap="none" rtlCol="0">
            <a:spAutoFit/>
          </a:bodyPr>
          <a:lstStyle/>
          <a:p>
            <a:r>
              <a:rPr lang="en-US" i="1" dirty="0">
                <a:solidFill>
                  <a:srgbClr val="FF0000"/>
                </a:solidFill>
              </a:rPr>
              <a:t>Which user is </a:t>
            </a:r>
            <a:br>
              <a:rPr lang="en-US" i="1" dirty="0">
                <a:solidFill>
                  <a:srgbClr val="FF0000"/>
                </a:solidFill>
              </a:rPr>
            </a:br>
            <a:r>
              <a:rPr lang="en-US" i="1" dirty="0">
                <a:solidFill>
                  <a:srgbClr val="FF0000"/>
                </a:solidFill>
              </a:rPr>
              <a:t>closest to user A?</a:t>
            </a:r>
            <a:endParaRPr lang="en-US" i="1" dirty="0">
              <a:solidFill>
                <a:srgbClr val="FF0000"/>
              </a:solidFill>
            </a:endParaRPr>
          </a:p>
        </p:txBody>
      </p:sp>
      <p:graphicFrame>
        <p:nvGraphicFramePr>
          <p:cNvPr id="19" name="Table 18"/>
          <p:cNvGraphicFramePr>
            <a:graphicFrameLocks noGrp="1"/>
          </p:cNvGraphicFramePr>
          <p:nvPr>
            <p:extLst>
              <p:ext uri="{D42A27DB-BD31-4B8C-83A1-F6EECF244321}">
                <p14:modId xmlns:p14="http://schemas.microsoft.com/office/powerpoint/2010/main" val="1115670552"/>
              </p:ext>
            </p:extLst>
          </p:nvPr>
        </p:nvGraphicFramePr>
        <p:xfrm>
          <a:off x="2554934" y="1134429"/>
          <a:ext cx="3137648" cy="4953000"/>
        </p:xfrm>
        <a:graphic>
          <a:graphicData uri="http://schemas.openxmlformats.org/drawingml/2006/table">
            <a:tbl>
              <a:tblPr firstRow="1" bandRow="1">
                <a:tableStyleId>{5C22544A-7EE6-4342-B048-85BDC9FD1C3A}</a:tableStyleId>
              </a:tblPr>
              <a:tblGrid>
                <a:gridCol w="1102666"/>
                <a:gridCol w="699247"/>
                <a:gridCol w="609600"/>
                <a:gridCol w="726135"/>
              </a:tblGrid>
              <a:tr h="619125">
                <a:tc>
                  <a:txBody>
                    <a:bodyPr/>
                    <a:lstStyle/>
                    <a:p>
                      <a:r>
                        <a:rPr lang="en-US" sz="2000" b="1" dirty="0" smtClean="0"/>
                        <a:t>Element</a:t>
                      </a:r>
                      <a:endParaRPr lang="en-US" sz="2000" b="1" dirty="0"/>
                    </a:p>
                  </a:txBody>
                  <a:tcPr/>
                </a:tc>
                <a:tc>
                  <a:txBody>
                    <a:bodyPr/>
                    <a:lstStyle/>
                    <a:p>
                      <a:r>
                        <a:rPr lang="en-US" sz="2000" b="1" dirty="0" smtClean="0"/>
                        <a:t>F1</a:t>
                      </a:r>
                      <a:endParaRPr lang="en-US" sz="2000" b="1" dirty="0"/>
                    </a:p>
                  </a:txBody>
                  <a:tcPr/>
                </a:tc>
                <a:tc>
                  <a:txBody>
                    <a:bodyPr/>
                    <a:lstStyle/>
                    <a:p>
                      <a:r>
                        <a:rPr lang="en-US" sz="2000" b="1" dirty="0" smtClean="0"/>
                        <a:t>F2</a:t>
                      </a:r>
                      <a:endParaRPr lang="en-US" sz="2000" b="1" dirty="0"/>
                    </a:p>
                  </a:txBody>
                  <a:tcPr/>
                </a:tc>
                <a:tc>
                  <a:txBody>
                    <a:bodyPr/>
                    <a:lstStyle/>
                    <a:p>
                      <a:r>
                        <a:rPr lang="en-US" sz="2000" b="1" dirty="0" smtClean="0"/>
                        <a:t>F3</a:t>
                      </a:r>
                      <a:endParaRPr lang="en-US" sz="2000" b="1" dirty="0"/>
                    </a:p>
                  </a:txBody>
                  <a:tcPr/>
                </a:tc>
              </a:tr>
              <a:tr h="619125">
                <a:tc>
                  <a:txBody>
                    <a:bodyPr/>
                    <a:lstStyle/>
                    <a:p>
                      <a:r>
                        <a:rPr lang="en-US" dirty="0" smtClean="0">
                          <a:solidFill>
                            <a:srgbClr val="FF0000"/>
                          </a:solidFill>
                        </a:rPr>
                        <a:t>A</a:t>
                      </a:r>
                      <a:endParaRPr lang="en-US" dirty="0">
                        <a:solidFill>
                          <a:srgbClr val="FF0000"/>
                        </a:solidFill>
                      </a:endParaRPr>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r>
              <a:tr h="619125">
                <a:tc>
                  <a:txBody>
                    <a:bodyPr/>
                    <a:lstStyle/>
                    <a:p>
                      <a:r>
                        <a:rPr lang="en-US" dirty="0" smtClean="0"/>
                        <a:t>B</a:t>
                      </a:r>
                      <a:endParaRPr lang="en-US" dirty="0"/>
                    </a:p>
                  </a:txBody>
                  <a:tcPr/>
                </a:tc>
                <a:tc>
                  <a:txBody>
                    <a:bodyPr/>
                    <a:lstStyle/>
                    <a:p>
                      <a:r>
                        <a:rPr lang="en-US" dirty="0" smtClean="0"/>
                        <a:t>4.5</a:t>
                      </a:r>
                      <a:endParaRPr lang="en-US" dirty="0"/>
                    </a:p>
                  </a:txBody>
                  <a:tcPr/>
                </a:tc>
                <a:tc>
                  <a:txBody>
                    <a:bodyPr/>
                    <a:lstStyle/>
                    <a:p>
                      <a:r>
                        <a:rPr lang="en-US" dirty="0" smtClean="0"/>
                        <a:t>1.5</a:t>
                      </a:r>
                      <a:endParaRPr lang="en-US" dirty="0"/>
                    </a:p>
                  </a:txBody>
                  <a:tcPr/>
                </a:tc>
                <a:tc>
                  <a:txBody>
                    <a:bodyPr/>
                    <a:lstStyle/>
                    <a:p>
                      <a:r>
                        <a:rPr lang="en-US" dirty="0" smtClean="0"/>
                        <a:t>3</a:t>
                      </a:r>
                      <a:endParaRPr lang="en-US" dirty="0"/>
                    </a:p>
                  </a:txBody>
                  <a:tcPr/>
                </a:tc>
              </a:tr>
              <a:tr h="619125">
                <a:tc>
                  <a:txBody>
                    <a:bodyPr/>
                    <a:lstStyle/>
                    <a:p>
                      <a:r>
                        <a:rPr lang="en-US" dirty="0" smtClean="0"/>
                        <a:t>C</a:t>
                      </a:r>
                      <a:endParaRPr lang="en-US" dirty="0"/>
                    </a:p>
                  </a:txBody>
                  <a:tcPr/>
                </a:tc>
                <a:tc>
                  <a:txBody>
                    <a:bodyPr/>
                    <a:lstStyle/>
                    <a:p>
                      <a:r>
                        <a:rPr lang="en-US" dirty="0" smtClean="0"/>
                        <a:t>3</a:t>
                      </a:r>
                      <a:endParaRPr lang="en-US" dirty="0"/>
                    </a:p>
                  </a:txBody>
                  <a:tcPr/>
                </a:tc>
                <a:tc>
                  <a:txBody>
                    <a:bodyPr/>
                    <a:lstStyle/>
                    <a:p>
                      <a:r>
                        <a:rPr lang="en-US" dirty="0" smtClean="0"/>
                        <a:t>3</a:t>
                      </a:r>
                      <a:endParaRPr lang="en-US" dirty="0"/>
                    </a:p>
                  </a:txBody>
                  <a:tcPr/>
                </a:tc>
                <a:tc>
                  <a:txBody>
                    <a:bodyPr/>
                    <a:lstStyle/>
                    <a:p>
                      <a:r>
                        <a:rPr lang="en-US" dirty="0" smtClean="0"/>
                        <a:t>5</a:t>
                      </a:r>
                      <a:endParaRPr lang="en-US" dirty="0"/>
                    </a:p>
                  </a:txBody>
                  <a:tcPr/>
                </a:tc>
              </a:tr>
              <a:tr h="619125">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r>
              <a:tr h="619125">
                <a:tc>
                  <a:txBody>
                    <a:bodyPr/>
                    <a:lstStyle/>
                    <a:p>
                      <a:r>
                        <a:rPr lang="en-US" dirty="0" smtClean="0"/>
                        <a:t>E</a:t>
                      </a:r>
                      <a:endParaRPr lang="en-US" dirty="0"/>
                    </a:p>
                  </a:txBody>
                  <a:tcPr/>
                </a:tc>
                <a:tc>
                  <a:txBody>
                    <a:bodyPr/>
                    <a:lstStyle/>
                    <a:p>
                      <a:r>
                        <a:rPr lang="en-US" dirty="0" smtClean="0"/>
                        <a:t>3</a:t>
                      </a:r>
                      <a:endParaRPr lang="en-US" dirty="0"/>
                    </a:p>
                  </a:txBody>
                  <a:tcPr/>
                </a:tc>
                <a:tc>
                  <a:txBody>
                    <a:bodyPr/>
                    <a:lstStyle/>
                    <a:p>
                      <a:r>
                        <a:rPr lang="en-US" dirty="0" smtClean="0"/>
                        <a:t>1.5</a:t>
                      </a:r>
                      <a:endParaRPr lang="en-US" dirty="0"/>
                    </a:p>
                  </a:txBody>
                  <a:tcPr/>
                </a:tc>
                <a:tc>
                  <a:txBody>
                    <a:bodyPr/>
                    <a:lstStyle/>
                    <a:p>
                      <a:r>
                        <a:rPr lang="en-US" dirty="0" smtClean="0"/>
                        <a:t>5</a:t>
                      </a:r>
                      <a:endParaRPr lang="en-US" dirty="0"/>
                    </a:p>
                  </a:txBody>
                  <a:tcPr/>
                </a:tc>
              </a:tr>
              <a:tr h="619125">
                <a:tc>
                  <a:txBody>
                    <a:bodyPr/>
                    <a:lstStyle/>
                    <a:p>
                      <a:r>
                        <a:rPr lang="en-US" dirty="0" smtClean="0"/>
                        <a:t>F</a:t>
                      </a:r>
                      <a:endParaRPr lang="en-US" dirty="0"/>
                    </a:p>
                  </a:txBody>
                  <a:tcPr/>
                </a:tc>
                <a:tc>
                  <a:txBody>
                    <a:bodyPr/>
                    <a:lstStyle/>
                    <a:p>
                      <a:r>
                        <a:rPr lang="en-US" dirty="0" smtClean="0"/>
                        <a:t>3.5</a:t>
                      </a:r>
                      <a:endParaRPr lang="en-US" dirty="0"/>
                    </a:p>
                  </a:txBody>
                  <a:tcPr/>
                </a:tc>
                <a:tc>
                  <a:txBody>
                    <a:bodyPr/>
                    <a:lstStyle/>
                    <a:p>
                      <a:r>
                        <a:rPr lang="en-US" dirty="0" smtClean="0"/>
                        <a:t>3.5</a:t>
                      </a:r>
                      <a:endParaRPr lang="en-US" dirty="0"/>
                    </a:p>
                  </a:txBody>
                  <a:tcPr/>
                </a:tc>
                <a:tc>
                  <a:txBody>
                    <a:bodyPr/>
                    <a:lstStyle/>
                    <a:p>
                      <a:r>
                        <a:rPr lang="en-US" dirty="0" smtClean="0"/>
                        <a:t>1</a:t>
                      </a:r>
                      <a:endParaRPr lang="en-US" dirty="0"/>
                    </a:p>
                  </a:txBody>
                  <a:tcPr/>
                </a:tc>
              </a:tr>
              <a:tr h="619125">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sp>
        <p:nvSpPr>
          <p:cNvPr id="20" name="TextBox 19"/>
          <p:cNvSpPr txBox="1"/>
          <p:nvPr/>
        </p:nvSpPr>
        <p:spPr>
          <a:xfrm>
            <a:off x="1764506" y="3050885"/>
            <a:ext cx="696024" cy="584775"/>
          </a:xfrm>
          <a:prstGeom prst="rect">
            <a:avLst/>
          </a:prstGeom>
          <a:noFill/>
        </p:spPr>
        <p:txBody>
          <a:bodyPr wrap="none" rtlCol="0">
            <a:spAutoFit/>
          </a:bodyPr>
          <a:lstStyle/>
          <a:p>
            <a:r>
              <a:rPr lang="en-US" sz="3200" dirty="0"/>
              <a:t>X =</a:t>
            </a:r>
            <a:endParaRPr lang="en-US" dirty="0"/>
          </a:p>
        </p:txBody>
      </p:sp>
      <p:sp>
        <p:nvSpPr>
          <p:cNvPr id="21" name="TextBox 20"/>
          <p:cNvSpPr txBox="1"/>
          <p:nvPr/>
        </p:nvSpPr>
        <p:spPr>
          <a:xfrm>
            <a:off x="8293548" y="5517395"/>
            <a:ext cx="960071" cy="369332"/>
          </a:xfrm>
          <a:prstGeom prst="rect">
            <a:avLst/>
          </a:prstGeom>
          <a:noFill/>
        </p:spPr>
        <p:txBody>
          <a:bodyPr wrap="none" rtlCol="0">
            <a:spAutoFit/>
          </a:bodyPr>
          <a:lstStyle/>
          <a:p>
            <a:r>
              <a:rPr lang="en-US" b="1" dirty="0"/>
              <a:t>Movie 1</a:t>
            </a:r>
            <a:endParaRPr lang="en-US" b="1" dirty="0"/>
          </a:p>
        </p:txBody>
      </p:sp>
      <p:sp>
        <p:nvSpPr>
          <p:cNvPr id="22" name="TextBox 21"/>
          <p:cNvSpPr txBox="1"/>
          <p:nvPr/>
        </p:nvSpPr>
        <p:spPr>
          <a:xfrm>
            <a:off x="6414911" y="994729"/>
            <a:ext cx="960071" cy="369332"/>
          </a:xfrm>
          <a:prstGeom prst="rect">
            <a:avLst/>
          </a:prstGeom>
          <a:noFill/>
        </p:spPr>
        <p:txBody>
          <a:bodyPr wrap="none" rtlCol="0">
            <a:spAutoFit/>
          </a:bodyPr>
          <a:lstStyle/>
          <a:p>
            <a:r>
              <a:rPr lang="en-US" b="1" dirty="0"/>
              <a:t>Movie 2</a:t>
            </a:r>
            <a:endParaRPr lang="en-US" b="1" dirty="0"/>
          </a:p>
        </p:txBody>
      </p:sp>
    </p:spTree>
    <p:extLst>
      <p:ext uri="{BB962C8B-B14F-4D97-AF65-F5344CB8AC3E}">
        <p14:creationId xmlns:p14="http://schemas.microsoft.com/office/powerpoint/2010/main" val="11256108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7135907" y="1369520"/>
            <a:ext cx="2523163" cy="4994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Rectangle 30"/>
          <p:cNvSpPr/>
          <p:nvPr/>
        </p:nvSpPr>
        <p:spPr>
          <a:xfrm>
            <a:off x="6771421" y="3963889"/>
            <a:ext cx="1546684" cy="4429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0" name="Rectangle 29"/>
          <p:cNvSpPr/>
          <p:nvPr/>
        </p:nvSpPr>
        <p:spPr>
          <a:xfrm>
            <a:off x="6771421" y="3125660"/>
            <a:ext cx="1546684" cy="4429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Rectangle 8"/>
          <p:cNvSpPr/>
          <p:nvPr/>
        </p:nvSpPr>
        <p:spPr>
          <a:xfrm>
            <a:off x="6771421" y="2220429"/>
            <a:ext cx="1546684" cy="4429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A0A2064-AFA1-5A44-BC11-FA59813FCF55}" type="slidenum">
              <a:rPr lang="en-US" smtClean="0"/>
              <a:pPr/>
              <a:t>14</a:t>
            </a:fld>
            <a:endParaRPr lang="en-US"/>
          </a:p>
        </p:txBody>
      </p:sp>
      <p:cxnSp>
        <p:nvCxnSpPr>
          <p:cNvPr id="6" name="Straight Arrow Connector 5"/>
          <p:cNvCxnSpPr/>
          <p:nvPr/>
        </p:nvCxnSpPr>
        <p:spPr>
          <a:xfrm flipV="1">
            <a:off x="2951830" y="2044448"/>
            <a:ext cx="0" cy="3208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951831" y="5270249"/>
            <a:ext cx="3488267"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562156" y="3988117"/>
            <a:ext cx="317716" cy="369332"/>
          </a:xfrm>
          <a:prstGeom prst="rect">
            <a:avLst/>
          </a:prstGeom>
          <a:noFill/>
        </p:spPr>
        <p:txBody>
          <a:bodyPr wrap="none" rtlCol="0">
            <a:spAutoFit/>
          </a:bodyPr>
          <a:lstStyle/>
          <a:p>
            <a:r>
              <a:rPr lang="en-US" dirty="0"/>
              <a:t>A</a:t>
            </a:r>
            <a:endParaRPr lang="en-US" dirty="0"/>
          </a:p>
        </p:txBody>
      </p:sp>
      <p:sp>
        <p:nvSpPr>
          <p:cNvPr id="12" name="TextBox 11"/>
          <p:cNvSpPr txBox="1"/>
          <p:nvPr/>
        </p:nvSpPr>
        <p:spPr>
          <a:xfrm>
            <a:off x="5780470" y="4547843"/>
            <a:ext cx="309700" cy="369332"/>
          </a:xfrm>
          <a:prstGeom prst="rect">
            <a:avLst/>
          </a:prstGeom>
          <a:noFill/>
        </p:spPr>
        <p:txBody>
          <a:bodyPr wrap="none" rtlCol="0">
            <a:spAutoFit/>
          </a:bodyPr>
          <a:lstStyle/>
          <a:p>
            <a:r>
              <a:rPr lang="en-US" dirty="0"/>
              <a:t>B</a:t>
            </a:r>
            <a:endParaRPr lang="en-US" dirty="0"/>
          </a:p>
        </p:txBody>
      </p:sp>
      <p:sp>
        <p:nvSpPr>
          <p:cNvPr id="13" name="TextBox 12"/>
          <p:cNvSpPr txBox="1"/>
          <p:nvPr/>
        </p:nvSpPr>
        <p:spPr>
          <a:xfrm>
            <a:off x="4577430" y="3921984"/>
            <a:ext cx="308098" cy="369332"/>
          </a:xfrm>
          <a:prstGeom prst="rect">
            <a:avLst/>
          </a:prstGeom>
          <a:noFill/>
        </p:spPr>
        <p:txBody>
          <a:bodyPr wrap="none" rtlCol="0">
            <a:spAutoFit/>
          </a:bodyPr>
          <a:lstStyle/>
          <a:p>
            <a:r>
              <a:rPr lang="en-US" dirty="0"/>
              <a:t>C</a:t>
            </a:r>
          </a:p>
        </p:txBody>
      </p:sp>
      <p:sp>
        <p:nvSpPr>
          <p:cNvPr id="14" name="TextBox 13"/>
          <p:cNvSpPr txBox="1"/>
          <p:nvPr/>
        </p:nvSpPr>
        <p:spPr>
          <a:xfrm>
            <a:off x="3387604" y="3954250"/>
            <a:ext cx="327334" cy="369332"/>
          </a:xfrm>
          <a:prstGeom prst="rect">
            <a:avLst/>
          </a:prstGeom>
          <a:noFill/>
        </p:spPr>
        <p:txBody>
          <a:bodyPr wrap="none" rtlCol="0">
            <a:spAutoFit/>
          </a:bodyPr>
          <a:lstStyle/>
          <a:p>
            <a:r>
              <a:rPr lang="en-US" dirty="0"/>
              <a:t>D</a:t>
            </a:r>
            <a:endParaRPr lang="en-US" dirty="0"/>
          </a:p>
        </p:txBody>
      </p:sp>
      <p:sp>
        <p:nvSpPr>
          <p:cNvPr id="15" name="TextBox 14"/>
          <p:cNvSpPr txBox="1"/>
          <p:nvPr/>
        </p:nvSpPr>
        <p:spPr>
          <a:xfrm>
            <a:off x="4492873" y="4681710"/>
            <a:ext cx="296876" cy="369332"/>
          </a:xfrm>
          <a:prstGeom prst="rect">
            <a:avLst/>
          </a:prstGeom>
          <a:noFill/>
        </p:spPr>
        <p:txBody>
          <a:bodyPr wrap="none" rtlCol="0">
            <a:spAutoFit/>
          </a:bodyPr>
          <a:lstStyle/>
          <a:p>
            <a:r>
              <a:rPr lang="en-US" dirty="0"/>
              <a:t>E</a:t>
            </a:r>
            <a:endParaRPr lang="en-US" dirty="0"/>
          </a:p>
        </p:txBody>
      </p:sp>
      <p:sp>
        <p:nvSpPr>
          <p:cNvPr id="16" name="TextBox 15"/>
          <p:cNvSpPr txBox="1"/>
          <p:nvPr/>
        </p:nvSpPr>
        <p:spPr>
          <a:xfrm>
            <a:off x="4743645" y="3041451"/>
            <a:ext cx="290464" cy="369332"/>
          </a:xfrm>
          <a:prstGeom prst="rect">
            <a:avLst/>
          </a:prstGeom>
          <a:noFill/>
        </p:spPr>
        <p:txBody>
          <a:bodyPr wrap="none" rtlCol="0">
            <a:spAutoFit/>
          </a:bodyPr>
          <a:lstStyle/>
          <a:p>
            <a:r>
              <a:rPr lang="en-US" dirty="0"/>
              <a:t>F</a:t>
            </a:r>
            <a:endParaRPr lang="en-US" dirty="0"/>
          </a:p>
        </p:txBody>
      </p:sp>
      <p:sp>
        <p:nvSpPr>
          <p:cNvPr id="17" name="TextBox 16"/>
          <p:cNvSpPr txBox="1"/>
          <p:nvPr/>
        </p:nvSpPr>
        <p:spPr>
          <a:xfrm>
            <a:off x="3582522" y="2229113"/>
            <a:ext cx="330540" cy="369332"/>
          </a:xfrm>
          <a:prstGeom prst="rect">
            <a:avLst/>
          </a:prstGeom>
          <a:noFill/>
        </p:spPr>
        <p:txBody>
          <a:bodyPr wrap="none" rtlCol="0">
            <a:spAutoFit/>
          </a:bodyPr>
          <a:lstStyle/>
          <a:p>
            <a:r>
              <a:rPr lang="en-US" dirty="0"/>
              <a:t>G</a:t>
            </a:r>
            <a:endParaRPr lang="en-US" dirty="0"/>
          </a:p>
        </p:txBody>
      </p:sp>
      <p:sp>
        <p:nvSpPr>
          <p:cNvPr id="18" name="TextBox 17"/>
          <p:cNvSpPr txBox="1"/>
          <p:nvPr/>
        </p:nvSpPr>
        <p:spPr>
          <a:xfrm>
            <a:off x="4115847" y="2598445"/>
            <a:ext cx="328936" cy="369332"/>
          </a:xfrm>
          <a:prstGeom prst="rect">
            <a:avLst/>
          </a:prstGeom>
          <a:noFill/>
        </p:spPr>
        <p:txBody>
          <a:bodyPr wrap="none" rtlCol="0">
            <a:spAutoFit/>
          </a:bodyPr>
          <a:lstStyle/>
          <a:p>
            <a:r>
              <a:rPr lang="en-US" dirty="0"/>
              <a:t>H</a:t>
            </a:r>
            <a:endParaRPr lang="en-US" dirty="0"/>
          </a:p>
        </p:txBody>
      </p:sp>
      <p:cxnSp>
        <p:nvCxnSpPr>
          <p:cNvPr id="8" name="Straight Arrow Connector 7"/>
          <p:cNvCxnSpPr/>
          <p:nvPr/>
        </p:nvCxnSpPr>
        <p:spPr>
          <a:xfrm>
            <a:off x="5761197" y="4306651"/>
            <a:ext cx="165174" cy="32426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1" idx="1"/>
          </p:cNvCxnSpPr>
          <p:nvPr/>
        </p:nvCxnSpPr>
        <p:spPr>
          <a:xfrm>
            <a:off x="4974102" y="4129185"/>
            <a:ext cx="588054" cy="4359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974102" y="3410783"/>
            <a:ext cx="588054" cy="57733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483488" y="5066382"/>
            <a:ext cx="960071" cy="369332"/>
          </a:xfrm>
          <a:prstGeom prst="rect">
            <a:avLst/>
          </a:prstGeom>
          <a:noFill/>
        </p:spPr>
        <p:txBody>
          <a:bodyPr wrap="none" rtlCol="0">
            <a:spAutoFit/>
          </a:bodyPr>
          <a:lstStyle/>
          <a:p>
            <a:r>
              <a:rPr lang="en-US" b="1" dirty="0"/>
              <a:t>Movie 1</a:t>
            </a:r>
            <a:endParaRPr lang="en-US" b="1" dirty="0"/>
          </a:p>
        </p:txBody>
      </p:sp>
      <p:sp>
        <p:nvSpPr>
          <p:cNvPr id="27" name="TextBox 26"/>
          <p:cNvSpPr txBox="1"/>
          <p:nvPr/>
        </p:nvSpPr>
        <p:spPr>
          <a:xfrm>
            <a:off x="2471795" y="1370315"/>
            <a:ext cx="960071" cy="369332"/>
          </a:xfrm>
          <a:prstGeom prst="rect">
            <a:avLst/>
          </a:prstGeom>
          <a:noFill/>
        </p:spPr>
        <p:txBody>
          <a:bodyPr wrap="none" rtlCol="0">
            <a:spAutoFit/>
          </a:bodyPr>
          <a:lstStyle/>
          <a:p>
            <a:r>
              <a:rPr lang="en-US" b="1" dirty="0"/>
              <a:t>Movie 2</a:t>
            </a:r>
            <a:endParaRPr lang="en-US" b="1" dirty="0"/>
          </a:p>
        </p:txBody>
      </p:sp>
      <p:sp>
        <p:nvSpPr>
          <p:cNvPr id="28" name="TextBox 27"/>
          <p:cNvSpPr txBox="1"/>
          <p:nvPr/>
        </p:nvSpPr>
        <p:spPr>
          <a:xfrm>
            <a:off x="3312461" y="5405728"/>
            <a:ext cx="2885726" cy="369332"/>
          </a:xfrm>
          <a:prstGeom prst="rect">
            <a:avLst/>
          </a:prstGeom>
          <a:noFill/>
        </p:spPr>
        <p:txBody>
          <a:bodyPr wrap="none" rtlCol="0">
            <a:spAutoFit/>
          </a:bodyPr>
          <a:lstStyle/>
          <a:p>
            <a:r>
              <a:rPr lang="en-US" b="1" dirty="0"/>
              <a:t>1          2          3          4          5</a:t>
            </a:r>
            <a:endParaRPr lang="en-US" b="1" dirty="0"/>
          </a:p>
        </p:txBody>
      </p:sp>
      <p:sp>
        <p:nvSpPr>
          <p:cNvPr id="29" name="TextBox 28"/>
          <p:cNvSpPr txBox="1"/>
          <p:nvPr/>
        </p:nvSpPr>
        <p:spPr>
          <a:xfrm>
            <a:off x="2300954" y="1786588"/>
            <a:ext cx="301686" cy="3610219"/>
          </a:xfrm>
          <a:prstGeom prst="rect">
            <a:avLst/>
          </a:prstGeom>
          <a:noFill/>
        </p:spPr>
        <p:txBody>
          <a:bodyPr wrap="none" rtlCol="0">
            <a:spAutoFit/>
          </a:bodyPr>
          <a:lstStyle/>
          <a:p>
            <a:pPr>
              <a:lnSpc>
                <a:spcPct val="90000"/>
              </a:lnSpc>
            </a:pPr>
            <a:r>
              <a:rPr lang="en-US" b="1" dirty="0"/>
              <a:t>5</a:t>
            </a:r>
          </a:p>
          <a:p>
            <a:pPr>
              <a:lnSpc>
                <a:spcPct val="90000"/>
              </a:lnSpc>
            </a:pPr>
            <a:endParaRPr lang="en-US" b="1" dirty="0"/>
          </a:p>
          <a:p>
            <a:pPr>
              <a:lnSpc>
                <a:spcPct val="90000"/>
              </a:lnSpc>
            </a:pPr>
            <a:endParaRPr lang="en-US" b="1" dirty="0"/>
          </a:p>
          <a:p>
            <a:pPr>
              <a:lnSpc>
                <a:spcPct val="90000"/>
              </a:lnSpc>
            </a:pPr>
            <a:r>
              <a:rPr lang="en-US" b="1" dirty="0"/>
              <a:t>4</a:t>
            </a:r>
          </a:p>
          <a:p>
            <a:pPr>
              <a:lnSpc>
                <a:spcPct val="90000"/>
              </a:lnSpc>
            </a:pPr>
            <a:endParaRPr lang="en-US" b="1" dirty="0"/>
          </a:p>
          <a:p>
            <a:pPr>
              <a:lnSpc>
                <a:spcPct val="90000"/>
              </a:lnSpc>
            </a:pPr>
            <a:endParaRPr lang="en-US" b="1" dirty="0"/>
          </a:p>
          <a:p>
            <a:pPr>
              <a:lnSpc>
                <a:spcPct val="90000"/>
              </a:lnSpc>
            </a:pPr>
            <a:r>
              <a:rPr lang="en-US" b="1" dirty="0"/>
              <a:t>3</a:t>
            </a:r>
          </a:p>
          <a:p>
            <a:pPr>
              <a:lnSpc>
                <a:spcPct val="90000"/>
              </a:lnSpc>
            </a:pPr>
            <a:endParaRPr lang="en-US" b="1" dirty="0"/>
          </a:p>
          <a:p>
            <a:pPr>
              <a:lnSpc>
                <a:spcPct val="90000"/>
              </a:lnSpc>
            </a:pPr>
            <a:endParaRPr lang="en-US" b="1" dirty="0"/>
          </a:p>
          <a:p>
            <a:pPr>
              <a:lnSpc>
                <a:spcPct val="90000"/>
              </a:lnSpc>
            </a:pPr>
            <a:r>
              <a:rPr lang="en-US" b="1" dirty="0"/>
              <a:t>2</a:t>
            </a:r>
          </a:p>
          <a:p>
            <a:pPr>
              <a:lnSpc>
                <a:spcPct val="90000"/>
              </a:lnSpc>
            </a:pPr>
            <a:endParaRPr lang="en-US" b="1" dirty="0"/>
          </a:p>
          <a:p>
            <a:pPr>
              <a:lnSpc>
                <a:spcPct val="90000"/>
              </a:lnSpc>
            </a:pPr>
            <a:endParaRPr lang="en-US" b="1" dirty="0"/>
          </a:p>
          <a:p>
            <a:pPr>
              <a:lnSpc>
                <a:spcPct val="90000"/>
              </a:lnSpc>
            </a:pPr>
            <a:r>
              <a:rPr lang="en-US" b="1" dirty="0"/>
              <a:t>1</a:t>
            </a:r>
          </a:p>
          <a:p>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6079" y="2087619"/>
            <a:ext cx="3344446" cy="2439182"/>
          </a:xfrm>
          <a:prstGeom prst="rect">
            <a:avLst/>
          </a:prstGeom>
        </p:spPr>
      </p:pic>
      <p:sp>
        <p:nvSpPr>
          <p:cNvPr id="24" name="Title 1"/>
          <p:cNvSpPr txBox="1">
            <a:spLocks/>
          </p:cNvSpPr>
          <p:nvPr/>
        </p:nvSpPr>
        <p:spPr>
          <a:xfrm>
            <a:off x="1981200" y="274638"/>
            <a:ext cx="8375520" cy="6684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800" kern="1200">
                <a:solidFill>
                  <a:schemeClr val="tx1"/>
                </a:solidFill>
                <a:latin typeface="+mj-lt"/>
                <a:ea typeface="+mj-ea"/>
                <a:cs typeface="+mj-cs"/>
              </a:defRPr>
            </a:lvl1pPr>
          </a:lstStyle>
          <a:p>
            <a:r>
              <a:rPr lang="en-US" sz="3000" b="1" dirty="0"/>
              <a:t>Clustering by Measuring Distance (Unsupervised) </a:t>
            </a:r>
          </a:p>
        </p:txBody>
      </p:sp>
      <p:sp>
        <p:nvSpPr>
          <p:cNvPr id="25" name="TextBox 24"/>
          <p:cNvSpPr txBox="1"/>
          <p:nvPr/>
        </p:nvSpPr>
        <p:spPr>
          <a:xfrm>
            <a:off x="7153836" y="1370317"/>
            <a:ext cx="2703495" cy="461665"/>
          </a:xfrm>
          <a:prstGeom prst="rect">
            <a:avLst/>
          </a:prstGeom>
          <a:noFill/>
        </p:spPr>
        <p:txBody>
          <a:bodyPr wrap="square" rtlCol="0">
            <a:spAutoFit/>
          </a:bodyPr>
          <a:lstStyle/>
          <a:p>
            <a:r>
              <a:rPr lang="en-US" sz="2400" b="1" dirty="0"/>
              <a:t>Distance functions</a:t>
            </a:r>
            <a:endParaRPr lang="en-US" sz="2400" b="1" dirty="0"/>
          </a:p>
        </p:txBody>
      </p:sp>
      <p:sp>
        <p:nvSpPr>
          <p:cNvPr id="10" name="TextBox 9"/>
          <p:cNvSpPr txBox="1"/>
          <p:nvPr/>
        </p:nvSpPr>
        <p:spPr>
          <a:xfrm>
            <a:off x="13716000" y="141642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658635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33078"/>
            <a:ext cx="8229600" cy="711200"/>
          </a:xfrm>
        </p:spPr>
        <p:txBody>
          <a:bodyPr>
            <a:normAutofit/>
          </a:bodyPr>
          <a:lstStyle/>
          <a:p>
            <a:r>
              <a:rPr lang="en-US" sz="3800" b="1" dirty="0"/>
              <a:t>Clustering to Classification</a:t>
            </a:r>
            <a:endParaRPr lang="en-US" sz="3800" b="1" dirty="0"/>
          </a:p>
        </p:txBody>
      </p:sp>
      <p:sp>
        <p:nvSpPr>
          <p:cNvPr id="4" name="Slide Number Placeholder 3"/>
          <p:cNvSpPr>
            <a:spLocks noGrp="1"/>
          </p:cNvSpPr>
          <p:nvPr>
            <p:ph type="sldNum" sz="quarter" idx="12"/>
          </p:nvPr>
        </p:nvSpPr>
        <p:spPr/>
        <p:txBody>
          <a:bodyPr/>
          <a:lstStyle/>
          <a:p>
            <a:fld id="{9A0A2064-AFA1-5A44-BC11-FA59813FCF55}" type="slidenum">
              <a:rPr lang="en-US" smtClean="0"/>
              <a:pPr/>
              <a:t>15</a:t>
            </a:fld>
            <a:endParaRPr lang="en-US"/>
          </a:p>
        </p:txBody>
      </p:sp>
      <p:cxnSp>
        <p:nvCxnSpPr>
          <p:cNvPr id="6" name="Straight Arrow Connector 5"/>
          <p:cNvCxnSpPr/>
          <p:nvPr/>
        </p:nvCxnSpPr>
        <p:spPr>
          <a:xfrm flipV="1">
            <a:off x="2987690" y="1649999"/>
            <a:ext cx="0" cy="3208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987691" y="4875800"/>
            <a:ext cx="3488267"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598016" y="3593668"/>
            <a:ext cx="317716" cy="369332"/>
          </a:xfrm>
          <a:prstGeom prst="rect">
            <a:avLst/>
          </a:prstGeom>
          <a:noFill/>
        </p:spPr>
        <p:txBody>
          <a:bodyPr wrap="none" rtlCol="0">
            <a:spAutoFit/>
          </a:bodyPr>
          <a:lstStyle/>
          <a:p>
            <a:r>
              <a:rPr lang="en-US" dirty="0"/>
              <a:t>A</a:t>
            </a:r>
            <a:endParaRPr lang="en-US" dirty="0"/>
          </a:p>
        </p:txBody>
      </p:sp>
      <p:sp>
        <p:nvSpPr>
          <p:cNvPr id="12" name="TextBox 11"/>
          <p:cNvSpPr txBox="1"/>
          <p:nvPr/>
        </p:nvSpPr>
        <p:spPr>
          <a:xfrm>
            <a:off x="5816330" y="4153394"/>
            <a:ext cx="309700" cy="369332"/>
          </a:xfrm>
          <a:prstGeom prst="rect">
            <a:avLst/>
          </a:prstGeom>
          <a:noFill/>
        </p:spPr>
        <p:txBody>
          <a:bodyPr wrap="none" rtlCol="0">
            <a:spAutoFit/>
          </a:bodyPr>
          <a:lstStyle/>
          <a:p>
            <a:r>
              <a:rPr lang="en-US" dirty="0"/>
              <a:t>B</a:t>
            </a:r>
            <a:endParaRPr lang="en-US" dirty="0"/>
          </a:p>
        </p:txBody>
      </p:sp>
      <p:sp>
        <p:nvSpPr>
          <p:cNvPr id="13" name="TextBox 12"/>
          <p:cNvSpPr txBox="1"/>
          <p:nvPr/>
        </p:nvSpPr>
        <p:spPr>
          <a:xfrm>
            <a:off x="4613290" y="3527535"/>
            <a:ext cx="308098" cy="369332"/>
          </a:xfrm>
          <a:prstGeom prst="rect">
            <a:avLst/>
          </a:prstGeom>
          <a:noFill/>
        </p:spPr>
        <p:txBody>
          <a:bodyPr wrap="none" rtlCol="0">
            <a:spAutoFit/>
          </a:bodyPr>
          <a:lstStyle/>
          <a:p>
            <a:r>
              <a:rPr lang="en-US" dirty="0"/>
              <a:t>C</a:t>
            </a:r>
          </a:p>
        </p:txBody>
      </p:sp>
      <p:sp>
        <p:nvSpPr>
          <p:cNvPr id="14" name="TextBox 13"/>
          <p:cNvSpPr txBox="1"/>
          <p:nvPr/>
        </p:nvSpPr>
        <p:spPr>
          <a:xfrm>
            <a:off x="3423464" y="3559801"/>
            <a:ext cx="327334" cy="369332"/>
          </a:xfrm>
          <a:prstGeom prst="rect">
            <a:avLst/>
          </a:prstGeom>
          <a:noFill/>
        </p:spPr>
        <p:txBody>
          <a:bodyPr wrap="none" rtlCol="0">
            <a:spAutoFit/>
          </a:bodyPr>
          <a:lstStyle/>
          <a:p>
            <a:r>
              <a:rPr lang="en-US" dirty="0"/>
              <a:t>D</a:t>
            </a:r>
            <a:endParaRPr lang="en-US" dirty="0"/>
          </a:p>
        </p:txBody>
      </p:sp>
      <p:sp>
        <p:nvSpPr>
          <p:cNvPr id="15" name="TextBox 14"/>
          <p:cNvSpPr txBox="1"/>
          <p:nvPr/>
        </p:nvSpPr>
        <p:spPr>
          <a:xfrm>
            <a:off x="4528733" y="4287261"/>
            <a:ext cx="296876" cy="369332"/>
          </a:xfrm>
          <a:prstGeom prst="rect">
            <a:avLst/>
          </a:prstGeom>
          <a:noFill/>
        </p:spPr>
        <p:txBody>
          <a:bodyPr wrap="none" rtlCol="0">
            <a:spAutoFit/>
          </a:bodyPr>
          <a:lstStyle/>
          <a:p>
            <a:r>
              <a:rPr lang="en-US" dirty="0"/>
              <a:t>E</a:t>
            </a:r>
            <a:endParaRPr lang="en-US" dirty="0"/>
          </a:p>
        </p:txBody>
      </p:sp>
      <p:sp>
        <p:nvSpPr>
          <p:cNvPr id="16" name="TextBox 15"/>
          <p:cNvSpPr txBox="1"/>
          <p:nvPr/>
        </p:nvSpPr>
        <p:spPr>
          <a:xfrm>
            <a:off x="4779505" y="2647002"/>
            <a:ext cx="290464" cy="369332"/>
          </a:xfrm>
          <a:prstGeom prst="rect">
            <a:avLst/>
          </a:prstGeom>
          <a:noFill/>
        </p:spPr>
        <p:txBody>
          <a:bodyPr wrap="none" rtlCol="0">
            <a:spAutoFit/>
          </a:bodyPr>
          <a:lstStyle/>
          <a:p>
            <a:r>
              <a:rPr lang="en-US" dirty="0"/>
              <a:t>F</a:t>
            </a:r>
            <a:endParaRPr lang="en-US" dirty="0"/>
          </a:p>
        </p:txBody>
      </p:sp>
      <p:sp>
        <p:nvSpPr>
          <p:cNvPr id="17" name="TextBox 16"/>
          <p:cNvSpPr txBox="1"/>
          <p:nvPr/>
        </p:nvSpPr>
        <p:spPr>
          <a:xfrm>
            <a:off x="3618382" y="1834664"/>
            <a:ext cx="330540" cy="369332"/>
          </a:xfrm>
          <a:prstGeom prst="rect">
            <a:avLst/>
          </a:prstGeom>
          <a:noFill/>
        </p:spPr>
        <p:txBody>
          <a:bodyPr wrap="none" rtlCol="0">
            <a:spAutoFit/>
          </a:bodyPr>
          <a:lstStyle/>
          <a:p>
            <a:r>
              <a:rPr lang="en-US" dirty="0"/>
              <a:t>G</a:t>
            </a:r>
            <a:endParaRPr lang="en-US" dirty="0"/>
          </a:p>
        </p:txBody>
      </p:sp>
      <p:sp>
        <p:nvSpPr>
          <p:cNvPr id="18" name="TextBox 17"/>
          <p:cNvSpPr txBox="1"/>
          <p:nvPr/>
        </p:nvSpPr>
        <p:spPr>
          <a:xfrm>
            <a:off x="4151707" y="2203996"/>
            <a:ext cx="328936" cy="369332"/>
          </a:xfrm>
          <a:prstGeom prst="rect">
            <a:avLst/>
          </a:prstGeom>
          <a:noFill/>
        </p:spPr>
        <p:txBody>
          <a:bodyPr wrap="none" rtlCol="0">
            <a:spAutoFit/>
          </a:bodyPr>
          <a:lstStyle/>
          <a:p>
            <a:r>
              <a:rPr lang="en-US" dirty="0"/>
              <a:t>H</a:t>
            </a:r>
            <a:endParaRPr lang="en-US" dirty="0"/>
          </a:p>
        </p:txBody>
      </p:sp>
      <p:sp>
        <p:nvSpPr>
          <p:cNvPr id="25" name="TextBox 24"/>
          <p:cNvSpPr txBox="1"/>
          <p:nvPr/>
        </p:nvSpPr>
        <p:spPr>
          <a:xfrm>
            <a:off x="2053718" y="5463924"/>
            <a:ext cx="6460615" cy="646331"/>
          </a:xfrm>
          <a:prstGeom prst="rect">
            <a:avLst/>
          </a:prstGeom>
          <a:noFill/>
        </p:spPr>
        <p:txBody>
          <a:bodyPr wrap="none" rtlCol="0">
            <a:spAutoFit/>
          </a:bodyPr>
          <a:lstStyle/>
          <a:p>
            <a:r>
              <a:rPr lang="en-US" b="1" dirty="0"/>
              <a:t>For Netflix:</a:t>
            </a:r>
            <a:r>
              <a:rPr lang="en-US" dirty="0"/>
              <a:t> </a:t>
            </a:r>
            <a:r>
              <a:rPr lang="en-US" i="1" dirty="0"/>
              <a:t>70K -&gt; 200K titles (dimensions), 10M plus users (points)</a:t>
            </a:r>
          </a:p>
          <a:p>
            <a:r>
              <a:rPr lang="en-US" i="1" dirty="0"/>
              <a:t>Factors: Accuracy vs Performance</a:t>
            </a:r>
            <a:endParaRPr lang="en-US" i="1" dirty="0"/>
          </a:p>
        </p:txBody>
      </p:sp>
      <p:sp>
        <p:nvSpPr>
          <p:cNvPr id="26" name="TextBox 25"/>
          <p:cNvSpPr txBox="1"/>
          <p:nvPr/>
        </p:nvSpPr>
        <p:spPr>
          <a:xfrm>
            <a:off x="6519347" y="4671933"/>
            <a:ext cx="1079254" cy="369332"/>
          </a:xfrm>
          <a:prstGeom prst="rect">
            <a:avLst/>
          </a:prstGeom>
          <a:noFill/>
        </p:spPr>
        <p:txBody>
          <a:bodyPr wrap="none" rtlCol="0">
            <a:spAutoFit/>
          </a:bodyPr>
          <a:lstStyle/>
          <a:p>
            <a:r>
              <a:rPr lang="en-US" b="1" dirty="0"/>
              <a:t>Feature 1</a:t>
            </a:r>
            <a:endParaRPr lang="en-US" b="1" dirty="0"/>
          </a:p>
        </p:txBody>
      </p:sp>
      <p:sp>
        <p:nvSpPr>
          <p:cNvPr id="27" name="TextBox 26"/>
          <p:cNvSpPr txBox="1"/>
          <p:nvPr/>
        </p:nvSpPr>
        <p:spPr>
          <a:xfrm>
            <a:off x="2179220" y="1075873"/>
            <a:ext cx="1079254" cy="369332"/>
          </a:xfrm>
          <a:prstGeom prst="rect">
            <a:avLst/>
          </a:prstGeom>
          <a:noFill/>
        </p:spPr>
        <p:txBody>
          <a:bodyPr wrap="none" rtlCol="0">
            <a:spAutoFit/>
          </a:bodyPr>
          <a:lstStyle/>
          <a:p>
            <a:r>
              <a:rPr lang="en-US" b="1" dirty="0"/>
              <a:t>Feature 2</a:t>
            </a:r>
            <a:endParaRPr lang="en-US" b="1" dirty="0"/>
          </a:p>
        </p:txBody>
      </p:sp>
      <p:sp>
        <p:nvSpPr>
          <p:cNvPr id="28" name="TextBox 27"/>
          <p:cNvSpPr txBox="1"/>
          <p:nvPr/>
        </p:nvSpPr>
        <p:spPr>
          <a:xfrm>
            <a:off x="3348321" y="5011279"/>
            <a:ext cx="2885726" cy="369332"/>
          </a:xfrm>
          <a:prstGeom prst="rect">
            <a:avLst/>
          </a:prstGeom>
          <a:noFill/>
        </p:spPr>
        <p:txBody>
          <a:bodyPr wrap="none" rtlCol="0">
            <a:spAutoFit/>
          </a:bodyPr>
          <a:lstStyle/>
          <a:p>
            <a:r>
              <a:rPr lang="en-US" b="1" dirty="0"/>
              <a:t>1          2          3          4          5</a:t>
            </a:r>
            <a:endParaRPr lang="en-US" b="1" dirty="0"/>
          </a:p>
        </p:txBody>
      </p:sp>
      <p:sp>
        <p:nvSpPr>
          <p:cNvPr id="29" name="TextBox 28"/>
          <p:cNvSpPr txBox="1"/>
          <p:nvPr/>
        </p:nvSpPr>
        <p:spPr>
          <a:xfrm>
            <a:off x="2336814" y="1392139"/>
            <a:ext cx="301686" cy="3610219"/>
          </a:xfrm>
          <a:prstGeom prst="rect">
            <a:avLst/>
          </a:prstGeom>
          <a:noFill/>
        </p:spPr>
        <p:txBody>
          <a:bodyPr wrap="none" rtlCol="0">
            <a:spAutoFit/>
          </a:bodyPr>
          <a:lstStyle/>
          <a:p>
            <a:pPr>
              <a:lnSpc>
                <a:spcPct val="90000"/>
              </a:lnSpc>
            </a:pPr>
            <a:r>
              <a:rPr lang="en-US" b="1" dirty="0"/>
              <a:t>5</a:t>
            </a:r>
          </a:p>
          <a:p>
            <a:pPr>
              <a:lnSpc>
                <a:spcPct val="90000"/>
              </a:lnSpc>
            </a:pPr>
            <a:endParaRPr lang="en-US" b="1" dirty="0"/>
          </a:p>
          <a:p>
            <a:pPr>
              <a:lnSpc>
                <a:spcPct val="90000"/>
              </a:lnSpc>
            </a:pPr>
            <a:endParaRPr lang="en-US" b="1" dirty="0"/>
          </a:p>
          <a:p>
            <a:pPr>
              <a:lnSpc>
                <a:spcPct val="90000"/>
              </a:lnSpc>
            </a:pPr>
            <a:r>
              <a:rPr lang="en-US" b="1" dirty="0"/>
              <a:t>4</a:t>
            </a:r>
          </a:p>
          <a:p>
            <a:pPr>
              <a:lnSpc>
                <a:spcPct val="90000"/>
              </a:lnSpc>
            </a:pPr>
            <a:endParaRPr lang="en-US" b="1" dirty="0"/>
          </a:p>
          <a:p>
            <a:pPr>
              <a:lnSpc>
                <a:spcPct val="90000"/>
              </a:lnSpc>
            </a:pPr>
            <a:endParaRPr lang="en-US" b="1" dirty="0"/>
          </a:p>
          <a:p>
            <a:pPr>
              <a:lnSpc>
                <a:spcPct val="90000"/>
              </a:lnSpc>
            </a:pPr>
            <a:r>
              <a:rPr lang="en-US" b="1" dirty="0"/>
              <a:t>3</a:t>
            </a:r>
          </a:p>
          <a:p>
            <a:pPr>
              <a:lnSpc>
                <a:spcPct val="90000"/>
              </a:lnSpc>
            </a:pPr>
            <a:endParaRPr lang="en-US" b="1" dirty="0"/>
          </a:p>
          <a:p>
            <a:pPr>
              <a:lnSpc>
                <a:spcPct val="90000"/>
              </a:lnSpc>
            </a:pPr>
            <a:endParaRPr lang="en-US" b="1" dirty="0"/>
          </a:p>
          <a:p>
            <a:pPr>
              <a:lnSpc>
                <a:spcPct val="90000"/>
              </a:lnSpc>
            </a:pPr>
            <a:r>
              <a:rPr lang="en-US" b="1" dirty="0"/>
              <a:t>2</a:t>
            </a:r>
          </a:p>
          <a:p>
            <a:pPr>
              <a:lnSpc>
                <a:spcPct val="90000"/>
              </a:lnSpc>
            </a:pPr>
            <a:endParaRPr lang="en-US" b="1" dirty="0"/>
          </a:p>
          <a:p>
            <a:pPr>
              <a:lnSpc>
                <a:spcPct val="90000"/>
              </a:lnSpc>
            </a:pPr>
            <a:endParaRPr lang="en-US" b="1" dirty="0"/>
          </a:p>
          <a:p>
            <a:pPr>
              <a:lnSpc>
                <a:spcPct val="90000"/>
              </a:lnSpc>
            </a:pPr>
            <a:r>
              <a:rPr lang="en-US" b="1" dirty="0"/>
              <a:t>1</a:t>
            </a:r>
          </a:p>
          <a:p>
            <a:endParaRPr lang="en-US" b="1" dirty="0"/>
          </a:p>
        </p:txBody>
      </p:sp>
      <p:sp>
        <p:nvSpPr>
          <p:cNvPr id="3" name="Oval 2"/>
          <p:cNvSpPr/>
          <p:nvPr/>
        </p:nvSpPr>
        <p:spPr>
          <a:xfrm>
            <a:off x="3149854" y="1445206"/>
            <a:ext cx="1463437" cy="1406393"/>
          </a:xfrm>
          <a:prstGeom prst="ellipse">
            <a:avLst/>
          </a:prstGeom>
          <a:solidFill>
            <a:schemeClr val="lt1">
              <a:alpha val="0"/>
            </a:schemeClr>
          </a:solid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Oval 23"/>
          <p:cNvSpPr/>
          <p:nvPr/>
        </p:nvSpPr>
        <p:spPr>
          <a:xfrm>
            <a:off x="4779505" y="3210504"/>
            <a:ext cx="1481958" cy="1372726"/>
          </a:xfrm>
          <a:prstGeom prst="ellipse">
            <a:avLst/>
          </a:prstGeom>
          <a:solidFill>
            <a:schemeClr val="lt1">
              <a:alpha val="0"/>
            </a:schemeClr>
          </a:solid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p:cNvSpPr txBox="1"/>
          <p:nvPr/>
        </p:nvSpPr>
        <p:spPr>
          <a:xfrm>
            <a:off x="7549307" y="1392139"/>
            <a:ext cx="2984984" cy="2031325"/>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marL="193675" indent="-193675">
              <a:buFont typeface="Arial" charset="0"/>
              <a:buChar char="•"/>
            </a:pPr>
            <a:r>
              <a:rPr lang="en-US" b="1" dirty="0"/>
              <a:t>Target customers?</a:t>
            </a:r>
          </a:p>
          <a:p>
            <a:pPr marL="193675" indent="-193675">
              <a:buFont typeface="Arial" charset="0"/>
              <a:buChar char="•"/>
            </a:pPr>
            <a:endParaRPr lang="en-US" b="1" dirty="0"/>
          </a:p>
          <a:p>
            <a:pPr marL="193675" indent="-193675">
              <a:buFont typeface="Arial" charset="0"/>
              <a:buChar char="•"/>
            </a:pPr>
            <a:r>
              <a:rPr lang="en-US" b="1" dirty="0"/>
              <a:t>Pictures of Cats and Dogs</a:t>
            </a:r>
          </a:p>
          <a:p>
            <a:pPr marL="193675" indent="-193675">
              <a:buFont typeface="Arial" charset="0"/>
              <a:buChar char="•"/>
            </a:pPr>
            <a:endParaRPr lang="en-US" b="1" dirty="0"/>
          </a:p>
          <a:p>
            <a:pPr marL="193675" indent="-193675">
              <a:buFont typeface="Arial" charset="0"/>
              <a:buChar char="•"/>
            </a:pPr>
            <a:r>
              <a:rPr lang="en-US" b="1" dirty="0"/>
              <a:t>Speech recognition</a:t>
            </a:r>
          </a:p>
          <a:p>
            <a:pPr marL="193675" indent="-193675">
              <a:buFont typeface="Arial" charset="0"/>
              <a:buChar char="•"/>
            </a:pPr>
            <a:endParaRPr lang="en-US" b="1" dirty="0"/>
          </a:p>
          <a:p>
            <a:pPr marL="193675" indent="-193675">
              <a:buFont typeface="Arial" charset="0"/>
              <a:buChar char="•"/>
            </a:pPr>
            <a:r>
              <a:rPr lang="en-US" b="1" dirty="0"/>
              <a:t>Recognize Letters: A, B, C..</a:t>
            </a:r>
            <a:endParaRPr lang="en-US" b="1" dirty="0"/>
          </a:p>
        </p:txBody>
      </p:sp>
      <p:cxnSp>
        <p:nvCxnSpPr>
          <p:cNvPr id="10" name="Straight Arrow Connector 9"/>
          <p:cNvCxnSpPr/>
          <p:nvPr/>
        </p:nvCxnSpPr>
        <p:spPr>
          <a:xfrm flipH="1">
            <a:off x="5598016" y="1649998"/>
            <a:ext cx="1693278" cy="9233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021368" y="2403805"/>
            <a:ext cx="4269926" cy="1107197"/>
          </a:xfrm>
          <a:prstGeom prst="line">
            <a:avLst/>
          </a:prstGeom>
          <a:ln>
            <a:prstDash val="dash"/>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8648608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t>A Fundamental Idea: From Table to Score</a:t>
            </a:r>
            <a:endParaRPr lang="en-US" sz="3600" b="1" dirty="0"/>
          </a:p>
        </p:txBody>
      </p:sp>
      <p:graphicFrame>
        <p:nvGraphicFramePr>
          <p:cNvPr id="19" name="Table 18"/>
          <p:cNvGraphicFramePr>
            <a:graphicFrameLocks noGrp="1"/>
          </p:cNvGraphicFramePr>
          <p:nvPr>
            <p:extLst>
              <p:ext uri="{D42A27DB-BD31-4B8C-83A1-F6EECF244321}">
                <p14:modId xmlns:p14="http://schemas.microsoft.com/office/powerpoint/2010/main" val="962658222"/>
              </p:ext>
            </p:extLst>
          </p:nvPr>
        </p:nvGraphicFramePr>
        <p:xfrm>
          <a:off x="2608726" y="1116500"/>
          <a:ext cx="3137648" cy="4953000"/>
        </p:xfrm>
        <a:graphic>
          <a:graphicData uri="http://schemas.openxmlformats.org/drawingml/2006/table">
            <a:tbl>
              <a:tblPr firstRow="1" bandRow="1">
                <a:tableStyleId>{5C22544A-7EE6-4342-B048-85BDC9FD1C3A}</a:tableStyleId>
              </a:tblPr>
              <a:tblGrid>
                <a:gridCol w="1030943"/>
                <a:gridCol w="537881"/>
                <a:gridCol w="784412"/>
                <a:gridCol w="784412"/>
              </a:tblGrid>
              <a:tr h="619125">
                <a:tc>
                  <a:txBody>
                    <a:bodyPr/>
                    <a:lstStyle/>
                    <a:p>
                      <a:r>
                        <a:rPr lang="en-US" dirty="0" err="1" smtClean="0"/>
                        <a:t>Cust</a:t>
                      </a:r>
                      <a:endParaRPr lang="en-US" dirty="0"/>
                    </a:p>
                  </a:txBody>
                  <a:tcPr/>
                </a:tc>
                <a:tc>
                  <a:txBody>
                    <a:bodyPr/>
                    <a:lstStyle/>
                    <a:p>
                      <a:r>
                        <a:rPr lang="en-US" dirty="0" smtClean="0"/>
                        <a:t>F1</a:t>
                      </a:r>
                      <a:endParaRPr lang="en-US" dirty="0"/>
                    </a:p>
                  </a:txBody>
                  <a:tcPr/>
                </a:tc>
                <a:tc>
                  <a:txBody>
                    <a:bodyPr/>
                    <a:lstStyle/>
                    <a:p>
                      <a:r>
                        <a:rPr lang="en-US" dirty="0" smtClean="0"/>
                        <a:t>F2</a:t>
                      </a:r>
                      <a:endParaRPr lang="en-US" dirty="0"/>
                    </a:p>
                  </a:txBody>
                  <a:tcPr/>
                </a:tc>
                <a:tc>
                  <a:txBody>
                    <a:bodyPr/>
                    <a:lstStyle/>
                    <a:p>
                      <a:r>
                        <a:rPr lang="en-US" dirty="0" smtClean="0"/>
                        <a:t>F3</a:t>
                      </a:r>
                      <a:endParaRPr lang="en-US" dirty="0"/>
                    </a:p>
                  </a:txBody>
                  <a:tcPr/>
                </a:tc>
              </a:tr>
              <a:tr h="619125">
                <a:tc>
                  <a:txBody>
                    <a:bodyPr/>
                    <a:lstStyle/>
                    <a:p>
                      <a:r>
                        <a:rPr lang="en-US" dirty="0" smtClean="0">
                          <a:solidFill>
                            <a:schemeClr val="tx1"/>
                          </a:solidFill>
                        </a:rPr>
                        <a:t>A</a:t>
                      </a:r>
                      <a:endParaRPr lang="en-US" dirty="0">
                        <a:solidFill>
                          <a:schemeClr val="tx1"/>
                        </a:solidFill>
                      </a:endParaRPr>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r>
              <a:tr h="619125">
                <a:tc>
                  <a:txBody>
                    <a:bodyPr/>
                    <a:lstStyle/>
                    <a:p>
                      <a:r>
                        <a:rPr lang="en-US" dirty="0" smtClean="0"/>
                        <a:t>B</a:t>
                      </a:r>
                      <a:endParaRPr lang="en-US" dirty="0"/>
                    </a:p>
                  </a:txBody>
                  <a:tcPr/>
                </a:tc>
                <a:tc>
                  <a:txBody>
                    <a:bodyPr/>
                    <a:lstStyle/>
                    <a:p>
                      <a:r>
                        <a:rPr lang="en-US" dirty="0" smtClean="0"/>
                        <a:t>4.5</a:t>
                      </a:r>
                      <a:endParaRPr lang="en-US" dirty="0"/>
                    </a:p>
                  </a:txBody>
                  <a:tcPr/>
                </a:tc>
                <a:tc>
                  <a:txBody>
                    <a:bodyPr/>
                    <a:lstStyle/>
                    <a:p>
                      <a:r>
                        <a:rPr lang="en-US" dirty="0" smtClean="0"/>
                        <a:t>1.5</a:t>
                      </a:r>
                      <a:endParaRPr lang="en-US" dirty="0"/>
                    </a:p>
                  </a:txBody>
                  <a:tcPr/>
                </a:tc>
                <a:tc>
                  <a:txBody>
                    <a:bodyPr/>
                    <a:lstStyle/>
                    <a:p>
                      <a:r>
                        <a:rPr lang="en-US" dirty="0" smtClean="0"/>
                        <a:t>3</a:t>
                      </a:r>
                      <a:endParaRPr lang="en-US" dirty="0"/>
                    </a:p>
                  </a:txBody>
                  <a:tcPr/>
                </a:tc>
              </a:tr>
              <a:tr h="619125">
                <a:tc>
                  <a:txBody>
                    <a:bodyPr/>
                    <a:lstStyle/>
                    <a:p>
                      <a:r>
                        <a:rPr lang="en-US" dirty="0" smtClean="0"/>
                        <a:t>C</a:t>
                      </a:r>
                      <a:endParaRPr lang="en-US" dirty="0"/>
                    </a:p>
                  </a:txBody>
                  <a:tcPr/>
                </a:tc>
                <a:tc>
                  <a:txBody>
                    <a:bodyPr/>
                    <a:lstStyle/>
                    <a:p>
                      <a:r>
                        <a:rPr lang="en-US" dirty="0" smtClean="0"/>
                        <a:t>3</a:t>
                      </a:r>
                      <a:endParaRPr lang="en-US" dirty="0"/>
                    </a:p>
                  </a:txBody>
                  <a:tcPr/>
                </a:tc>
                <a:tc>
                  <a:txBody>
                    <a:bodyPr/>
                    <a:lstStyle/>
                    <a:p>
                      <a:r>
                        <a:rPr lang="en-US" dirty="0" smtClean="0"/>
                        <a:t>3</a:t>
                      </a:r>
                      <a:endParaRPr lang="en-US" dirty="0"/>
                    </a:p>
                  </a:txBody>
                  <a:tcPr/>
                </a:tc>
                <a:tc>
                  <a:txBody>
                    <a:bodyPr/>
                    <a:lstStyle/>
                    <a:p>
                      <a:r>
                        <a:rPr lang="en-US" dirty="0" smtClean="0"/>
                        <a:t>5</a:t>
                      </a:r>
                      <a:endParaRPr lang="en-US" dirty="0"/>
                    </a:p>
                  </a:txBody>
                  <a:tcPr/>
                </a:tc>
              </a:tr>
              <a:tr h="619125">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r>
              <a:tr h="619125">
                <a:tc>
                  <a:txBody>
                    <a:bodyPr/>
                    <a:lstStyle/>
                    <a:p>
                      <a:r>
                        <a:rPr lang="en-US" dirty="0" smtClean="0"/>
                        <a:t>E</a:t>
                      </a:r>
                      <a:endParaRPr lang="en-US" dirty="0"/>
                    </a:p>
                  </a:txBody>
                  <a:tcPr/>
                </a:tc>
                <a:tc>
                  <a:txBody>
                    <a:bodyPr/>
                    <a:lstStyle/>
                    <a:p>
                      <a:r>
                        <a:rPr lang="en-US" dirty="0" smtClean="0"/>
                        <a:t>3</a:t>
                      </a:r>
                      <a:endParaRPr lang="en-US" dirty="0"/>
                    </a:p>
                  </a:txBody>
                  <a:tcPr/>
                </a:tc>
                <a:tc>
                  <a:txBody>
                    <a:bodyPr/>
                    <a:lstStyle/>
                    <a:p>
                      <a:r>
                        <a:rPr lang="en-US" dirty="0" smtClean="0"/>
                        <a:t>1.5</a:t>
                      </a:r>
                      <a:endParaRPr lang="en-US" dirty="0"/>
                    </a:p>
                  </a:txBody>
                  <a:tcPr/>
                </a:tc>
                <a:tc>
                  <a:txBody>
                    <a:bodyPr/>
                    <a:lstStyle/>
                    <a:p>
                      <a:r>
                        <a:rPr lang="en-US" dirty="0" smtClean="0"/>
                        <a:t>5</a:t>
                      </a:r>
                      <a:endParaRPr lang="en-US" dirty="0"/>
                    </a:p>
                  </a:txBody>
                  <a:tcPr/>
                </a:tc>
              </a:tr>
              <a:tr h="619125">
                <a:tc>
                  <a:txBody>
                    <a:bodyPr/>
                    <a:lstStyle/>
                    <a:p>
                      <a:r>
                        <a:rPr lang="en-US" dirty="0" smtClean="0"/>
                        <a:t>F</a:t>
                      </a:r>
                      <a:endParaRPr lang="en-US" dirty="0"/>
                    </a:p>
                  </a:txBody>
                  <a:tcPr/>
                </a:tc>
                <a:tc>
                  <a:txBody>
                    <a:bodyPr/>
                    <a:lstStyle/>
                    <a:p>
                      <a:r>
                        <a:rPr lang="en-US" dirty="0" smtClean="0"/>
                        <a:t>3.5</a:t>
                      </a:r>
                      <a:endParaRPr lang="en-US" dirty="0"/>
                    </a:p>
                  </a:txBody>
                  <a:tcPr/>
                </a:tc>
                <a:tc>
                  <a:txBody>
                    <a:bodyPr/>
                    <a:lstStyle/>
                    <a:p>
                      <a:r>
                        <a:rPr lang="en-US" dirty="0" smtClean="0"/>
                        <a:t>3.5</a:t>
                      </a:r>
                      <a:endParaRPr lang="en-US" dirty="0"/>
                    </a:p>
                  </a:txBody>
                  <a:tcPr/>
                </a:tc>
                <a:tc>
                  <a:txBody>
                    <a:bodyPr/>
                    <a:lstStyle/>
                    <a:p>
                      <a:r>
                        <a:rPr lang="en-US" dirty="0" smtClean="0"/>
                        <a:t>1</a:t>
                      </a:r>
                      <a:endParaRPr lang="en-US" dirty="0"/>
                    </a:p>
                  </a:txBody>
                  <a:tcPr/>
                </a:tc>
              </a:tr>
              <a:tr h="619125">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cxnSp>
        <p:nvCxnSpPr>
          <p:cNvPr id="28" name="Straight Arrow Connector 27"/>
          <p:cNvCxnSpPr/>
          <p:nvPr/>
        </p:nvCxnSpPr>
        <p:spPr>
          <a:xfrm>
            <a:off x="6119904" y="3328894"/>
            <a:ext cx="941294" cy="0"/>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186940" y="2599766"/>
            <a:ext cx="771365" cy="523220"/>
          </a:xfrm>
          <a:prstGeom prst="rect">
            <a:avLst/>
          </a:prstGeom>
          <a:noFill/>
        </p:spPr>
        <p:txBody>
          <a:bodyPr wrap="none" rtlCol="0">
            <a:spAutoFit/>
          </a:bodyPr>
          <a:lstStyle/>
          <a:p>
            <a:r>
              <a:rPr lang="en-US" sz="2800" b="1" dirty="0"/>
              <a:t>F(X)</a:t>
            </a:r>
            <a:endParaRPr lang="en-US" sz="2800" b="1" dirty="0"/>
          </a:p>
        </p:txBody>
      </p:sp>
      <p:graphicFrame>
        <p:nvGraphicFramePr>
          <p:cNvPr id="30" name="Table 29"/>
          <p:cNvGraphicFramePr>
            <a:graphicFrameLocks noGrp="1"/>
          </p:cNvGraphicFramePr>
          <p:nvPr>
            <p:extLst>
              <p:ext uri="{D42A27DB-BD31-4B8C-83A1-F6EECF244321}">
                <p14:modId xmlns:p14="http://schemas.microsoft.com/office/powerpoint/2010/main" val="448924419"/>
              </p:ext>
            </p:extLst>
          </p:nvPr>
        </p:nvGraphicFramePr>
        <p:xfrm>
          <a:off x="7575174" y="1163211"/>
          <a:ext cx="2713319" cy="4953000"/>
        </p:xfrm>
        <a:graphic>
          <a:graphicData uri="http://schemas.openxmlformats.org/drawingml/2006/table">
            <a:tbl>
              <a:tblPr firstRow="1" bandRow="1">
                <a:tableStyleId>{5C22544A-7EE6-4342-B048-85BDC9FD1C3A}</a:tableStyleId>
              </a:tblPr>
              <a:tblGrid>
                <a:gridCol w="1326434"/>
                <a:gridCol w="1386885"/>
              </a:tblGrid>
              <a:tr h="619125">
                <a:tc>
                  <a:txBody>
                    <a:bodyPr/>
                    <a:lstStyle/>
                    <a:p>
                      <a:r>
                        <a:rPr lang="en-US" dirty="0" err="1" smtClean="0"/>
                        <a:t>Cust</a:t>
                      </a:r>
                      <a:endParaRPr lang="en-US" dirty="0"/>
                    </a:p>
                  </a:txBody>
                  <a:tcPr/>
                </a:tc>
                <a:tc>
                  <a:txBody>
                    <a:bodyPr/>
                    <a:lstStyle/>
                    <a:p>
                      <a:r>
                        <a:rPr lang="en-US" dirty="0" smtClean="0"/>
                        <a:t>Credit Score</a:t>
                      </a:r>
                      <a:endParaRPr lang="en-US" dirty="0"/>
                    </a:p>
                  </a:txBody>
                  <a:tcPr/>
                </a:tc>
              </a:tr>
              <a:tr h="619125">
                <a:tc>
                  <a:txBody>
                    <a:bodyPr/>
                    <a:lstStyle/>
                    <a:p>
                      <a:r>
                        <a:rPr lang="en-US" dirty="0" smtClean="0">
                          <a:solidFill>
                            <a:srgbClr val="000000"/>
                          </a:solidFill>
                        </a:rPr>
                        <a:t>A</a:t>
                      </a:r>
                      <a:endParaRPr lang="en-US" dirty="0">
                        <a:solidFill>
                          <a:srgbClr val="000000"/>
                        </a:solidFill>
                      </a:endParaRPr>
                    </a:p>
                  </a:txBody>
                  <a:tcPr/>
                </a:tc>
                <a:tc>
                  <a:txBody>
                    <a:bodyPr/>
                    <a:lstStyle/>
                    <a:p>
                      <a:r>
                        <a:rPr lang="en-US" dirty="0" smtClean="0"/>
                        <a:t>552</a:t>
                      </a:r>
                      <a:endParaRPr lang="en-US" dirty="0"/>
                    </a:p>
                  </a:txBody>
                  <a:tcPr/>
                </a:tc>
              </a:tr>
              <a:tr h="619125">
                <a:tc>
                  <a:txBody>
                    <a:bodyPr/>
                    <a:lstStyle/>
                    <a:p>
                      <a:r>
                        <a:rPr lang="en-US" dirty="0" smtClean="0"/>
                        <a:t>B</a:t>
                      </a:r>
                      <a:endParaRPr lang="en-US" dirty="0"/>
                    </a:p>
                  </a:txBody>
                  <a:tcPr/>
                </a:tc>
                <a:tc>
                  <a:txBody>
                    <a:bodyPr/>
                    <a:lstStyle/>
                    <a:p>
                      <a:r>
                        <a:rPr lang="en-US" dirty="0" smtClean="0"/>
                        <a:t>381</a:t>
                      </a:r>
                      <a:endParaRPr lang="en-US" dirty="0"/>
                    </a:p>
                  </a:txBody>
                  <a:tcPr/>
                </a:tc>
              </a:tr>
              <a:tr h="619125">
                <a:tc>
                  <a:txBody>
                    <a:bodyPr/>
                    <a:lstStyle/>
                    <a:p>
                      <a:r>
                        <a:rPr lang="en-US" dirty="0" smtClean="0"/>
                        <a:t>C</a:t>
                      </a:r>
                      <a:endParaRPr lang="en-US" dirty="0"/>
                    </a:p>
                  </a:txBody>
                  <a:tcPr/>
                </a:tc>
                <a:tc>
                  <a:txBody>
                    <a:bodyPr/>
                    <a:lstStyle/>
                    <a:p>
                      <a:r>
                        <a:rPr lang="en-US" dirty="0" smtClean="0"/>
                        <a:t>760</a:t>
                      </a:r>
                      <a:endParaRPr lang="en-US" dirty="0"/>
                    </a:p>
                  </a:txBody>
                  <a:tcPr/>
                </a:tc>
              </a:tr>
              <a:tr h="619125">
                <a:tc>
                  <a:txBody>
                    <a:bodyPr/>
                    <a:lstStyle/>
                    <a:p>
                      <a:r>
                        <a:rPr lang="en-US" dirty="0" smtClean="0"/>
                        <a:t>D</a:t>
                      </a:r>
                      <a:endParaRPr lang="en-US" dirty="0"/>
                    </a:p>
                  </a:txBody>
                  <a:tcPr/>
                </a:tc>
                <a:tc>
                  <a:txBody>
                    <a:bodyPr/>
                    <a:lstStyle/>
                    <a:p>
                      <a:r>
                        <a:rPr lang="en-US" dirty="0" smtClean="0"/>
                        <a:t>330</a:t>
                      </a:r>
                      <a:endParaRPr lang="en-US" dirty="0"/>
                    </a:p>
                  </a:txBody>
                  <a:tcPr/>
                </a:tc>
              </a:tr>
              <a:tr h="619125">
                <a:tc>
                  <a:txBody>
                    <a:bodyPr/>
                    <a:lstStyle/>
                    <a:p>
                      <a:r>
                        <a:rPr lang="en-US" dirty="0" smtClean="0"/>
                        <a:t>E</a:t>
                      </a:r>
                      <a:endParaRPr lang="en-US" dirty="0"/>
                    </a:p>
                  </a:txBody>
                  <a:tcPr/>
                </a:tc>
                <a:tc>
                  <a:txBody>
                    <a:bodyPr/>
                    <a:lstStyle/>
                    <a:p>
                      <a:r>
                        <a:rPr lang="en-US" dirty="0" smtClean="0"/>
                        <a:t>452</a:t>
                      </a:r>
                      <a:endParaRPr lang="en-US" dirty="0"/>
                    </a:p>
                  </a:txBody>
                  <a:tcPr/>
                </a:tc>
              </a:tr>
              <a:tr h="619125">
                <a:tc>
                  <a:txBody>
                    <a:bodyPr/>
                    <a:lstStyle/>
                    <a:p>
                      <a:r>
                        <a:rPr lang="en-US" dirty="0" smtClean="0"/>
                        <a:t>F</a:t>
                      </a:r>
                      <a:endParaRPr lang="en-US" dirty="0"/>
                    </a:p>
                  </a:txBody>
                  <a:tcPr/>
                </a:tc>
                <a:tc>
                  <a:txBody>
                    <a:bodyPr/>
                    <a:lstStyle/>
                    <a:p>
                      <a:r>
                        <a:rPr lang="en-US" dirty="0" smtClean="0"/>
                        <a:t>678</a:t>
                      </a:r>
                      <a:endParaRPr lang="en-US" dirty="0"/>
                    </a:p>
                  </a:txBody>
                  <a:tcPr/>
                </a:tc>
              </a:tr>
              <a:tr h="619125">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sp>
        <p:nvSpPr>
          <p:cNvPr id="31" name="TextBox 30"/>
          <p:cNvSpPr txBox="1"/>
          <p:nvPr/>
        </p:nvSpPr>
        <p:spPr>
          <a:xfrm>
            <a:off x="3541059" y="6305178"/>
            <a:ext cx="304478" cy="369332"/>
          </a:xfrm>
          <a:prstGeom prst="rect">
            <a:avLst/>
          </a:prstGeom>
          <a:noFill/>
        </p:spPr>
        <p:txBody>
          <a:bodyPr wrap="none" rtlCol="0">
            <a:spAutoFit/>
          </a:bodyPr>
          <a:lstStyle/>
          <a:p>
            <a:r>
              <a:rPr lang="en-US" dirty="0"/>
              <a:t>X</a:t>
            </a:r>
            <a:endParaRPr lang="en-US" dirty="0"/>
          </a:p>
        </p:txBody>
      </p:sp>
      <p:sp>
        <p:nvSpPr>
          <p:cNvPr id="32" name="TextBox 31"/>
          <p:cNvSpPr txBox="1"/>
          <p:nvPr/>
        </p:nvSpPr>
        <p:spPr>
          <a:xfrm>
            <a:off x="8680826" y="6275296"/>
            <a:ext cx="300082" cy="369332"/>
          </a:xfrm>
          <a:prstGeom prst="rect">
            <a:avLst/>
          </a:prstGeom>
          <a:noFill/>
        </p:spPr>
        <p:txBody>
          <a:bodyPr wrap="none" rtlCol="0">
            <a:spAutoFit/>
          </a:bodyPr>
          <a:lstStyle/>
          <a:p>
            <a:r>
              <a:rPr lang="en-US" dirty="0"/>
              <a:t>Y</a:t>
            </a:r>
            <a:endParaRPr lang="en-US" dirty="0"/>
          </a:p>
        </p:txBody>
      </p:sp>
      <p:sp>
        <p:nvSpPr>
          <p:cNvPr id="9" name="TextBox 8"/>
          <p:cNvSpPr txBox="1"/>
          <p:nvPr/>
        </p:nvSpPr>
        <p:spPr>
          <a:xfrm>
            <a:off x="1764506" y="3050885"/>
            <a:ext cx="696024" cy="584775"/>
          </a:xfrm>
          <a:prstGeom prst="rect">
            <a:avLst/>
          </a:prstGeom>
          <a:noFill/>
        </p:spPr>
        <p:txBody>
          <a:bodyPr wrap="none" rtlCol="0">
            <a:spAutoFit/>
          </a:bodyPr>
          <a:lstStyle/>
          <a:p>
            <a:r>
              <a:rPr lang="en-US" sz="3200" dirty="0"/>
              <a:t>X =</a:t>
            </a:r>
            <a:endParaRPr lang="en-US" dirty="0"/>
          </a:p>
        </p:txBody>
      </p:sp>
    </p:spTree>
    <p:extLst>
      <p:ext uri="{BB962C8B-B14F-4D97-AF65-F5344CB8AC3E}">
        <p14:creationId xmlns:p14="http://schemas.microsoft.com/office/powerpoint/2010/main" val="20776191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800" b="1" dirty="0"/>
              <a:t>Machine Learning: Learning from Data</a:t>
            </a:r>
            <a:endParaRPr lang="en-US" sz="3800" b="1" dirty="0"/>
          </a:p>
        </p:txBody>
      </p:sp>
      <p:sp>
        <p:nvSpPr>
          <p:cNvPr id="4" name="TextBox 3"/>
          <p:cNvSpPr txBox="1"/>
          <p:nvPr/>
        </p:nvSpPr>
        <p:spPr>
          <a:xfrm>
            <a:off x="2789652" y="1182891"/>
            <a:ext cx="2236766" cy="369332"/>
          </a:xfrm>
          <a:prstGeom prst="rect">
            <a:avLst/>
          </a:prstGeom>
          <a:noFill/>
        </p:spPr>
        <p:txBody>
          <a:bodyPr wrap="none" rtlCol="0">
            <a:spAutoFit/>
          </a:bodyPr>
          <a:lstStyle/>
          <a:p>
            <a:r>
              <a:rPr lang="en-US" b="1" dirty="0"/>
              <a:t>Input Data = Matrix X</a:t>
            </a:r>
            <a:endParaRPr lang="en-US" b="1" dirty="0"/>
          </a:p>
        </p:txBody>
      </p:sp>
      <p:sp>
        <p:nvSpPr>
          <p:cNvPr id="5" name="TextBox 4"/>
          <p:cNvSpPr txBox="1"/>
          <p:nvPr/>
        </p:nvSpPr>
        <p:spPr>
          <a:xfrm>
            <a:off x="1806222" y="1608669"/>
            <a:ext cx="4239662" cy="83099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Customer 1:  [Name, income, x, y, .. Features ..z]</a:t>
            </a:r>
          </a:p>
          <a:p>
            <a:r>
              <a:rPr lang="en-US" sz="1600" dirty="0"/>
              <a:t>Customer </a:t>
            </a:r>
            <a:r>
              <a:rPr lang="en-US" sz="1600" dirty="0"/>
              <a:t>2:  </a:t>
            </a:r>
            <a:r>
              <a:rPr lang="en-US" sz="1600" dirty="0"/>
              <a:t>[Name, income, x, y, .. Features ..z]</a:t>
            </a:r>
          </a:p>
          <a:p>
            <a:r>
              <a:rPr lang="en-US" sz="1600" dirty="0"/>
              <a:t>Customer N</a:t>
            </a:r>
            <a:r>
              <a:rPr lang="en-US" sz="1600" dirty="0"/>
              <a:t>:  </a:t>
            </a:r>
            <a:r>
              <a:rPr lang="en-US" sz="1600" dirty="0"/>
              <a:t>[Name, income, x, y, .. Features ..z</a:t>
            </a:r>
            <a:r>
              <a:rPr lang="en-US" sz="1600" dirty="0"/>
              <a:t>]</a:t>
            </a:r>
            <a:endParaRPr lang="en-US" sz="1600" dirty="0"/>
          </a:p>
        </p:txBody>
      </p:sp>
      <p:sp>
        <p:nvSpPr>
          <p:cNvPr id="6" name="TextBox 5"/>
          <p:cNvSpPr txBox="1"/>
          <p:nvPr/>
        </p:nvSpPr>
        <p:spPr>
          <a:xfrm>
            <a:off x="7079079" y="1126446"/>
            <a:ext cx="3175549" cy="369332"/>
          </a:xfrm>
          <a:prstGeom prst="rect">
            <a:avLst/>
          </a:prstGeom>
          <a:noFill/>
        </p:spPr>
        <p:txBody>
          <a:bodyPr wrap="none" rtlCol="0">
            <a:spAutoFit/>
          </a:bodyPr>
          <a:lstStyle/>
          <a:p>
            <a:r>
              <a:rPr lang="en-US" b="1" dirty="0"/>
              <a:t>Output Data = Column Vector Y</a:t>
            </a:r>
            <a:endParaRPr lang="en-US" b="1" dirty="0"/>
          </a:p>
        </p:txBody>
      </p:sp>
      <p:sp>
        <p:nvSpPr>
          <p:cNvPr id="7" name="TextBox 6"/>
          <p:cNvSpPr txBox="1"/>
          <p:nvPr/>
        </p:nvSpPr>
        <p:spPr>
          <a:xfrm>
            <a:off x="7835173" y="1580446"/>
            <a:ext cx="1656924" cy="83099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Customer 1:  [20]</a:t>
            </a:r>
          </a:p>
          <a:p>
            <a:r>
              <a:rPr lang="en-US" sz="1600" dirty="0"/>
              <a:t>Customer </a:t>
            </a:r>
            <a:r>
              <a:rPr lang="en-US" sz="1600" dirty="0"/>
              <a:t>2:  [60]</a:t>
            </a:r>
            <a:endParaRPr lang="en-US" sz="1600" dirty="0"/>
          </a:p>
          <a:p>
            <a:r>
              <a:rPr lang="en-US" sz="1600" dirty="0"/>
              <a:t>Customer N</a:t>
            </a:r>
            <a:r>
              <a:rPr lang="en-US" sz="1600" dirty="0"/>
              <a:t>:  [05]</a:t>
            </a:r>
            <a:endParaRPr lang="en-US" sz="1600" dirty="0"/>
          </a:p>
        </p:txBody>
      </p:sp>
      <p:sp>
        <p:nvSpPr>
          <p:cNvPr id="8" name="TextBox 7"/>
          <p:cNvSpPr txBox="1"/>
          <p:nvPr/>
        </p:nvSpPr>
        <p:spPr>
          <a:xfrm>
            <a:off x="7298745" y="2473206"/>
            <a:ext cx="2893421" cy="353943"/>
          </a:xfrm>
          <a:prstGeom prst="rect">
            <a:avLst/>
          </a:prstGeom>
          <a:noFill/>
        </p:spPr>
        <p:txBody>
          <a:bodyPr wrap="none" rtlCol="0">
            <a:spAutoFit/>
          </a:bodyPr>
          <a:lstStyle/>
          <a:p>
            <a:r>
              <a:rPr lang="en-US" sz="1700" i="1" dirty="0"/>
              <a:t>Purchases/year, repaid loan, …</a:t>
            </a:r>
            <a:endParaRPr lang="en-US" sz="1700" i="1" dirty="0"/>
          </a:p>
        </p:txBody>
      </p:sp>
      <p:sp>
        <p:nvSpPr>
          <p:cNvPr id="9" name="TextBox 8"/>
          <p:cNvSpPr txBox="1"/>
          <p:nvPr/>
        </p:nvSpPr>
        <p:spPr>
          <a:xfrm>
            <a:off x="2419133" y="3130850"/>
            <a:ext cx="685086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solidFill>
                  <a:srgbClr val="FF0000"/>
                </a:solidFill>
              </a:rPr>
              <a:t>Target: What is F(X) = Y	</a:t>
            </a:r>
            <a:r>
              <a:rPr lang="en-US" b="1" dirty="0"/>
              <a:t>			    </a:t>
            </a:r>
            <a:r>
              <a:rPr lang="en-US" dirty="0"/>
              <a:t>a formula that we don’t know</a:t>
            </a:r>
            <a:endParaRPr lang="en-US" dirty="0"/>
          </a:p>
        </p:txBody>
      </p:sp>
      <p:sp>
        <p:nvSpPr>
          <p:cNvPr id="11" name="TextBox 10"/>
          <p:cNvSpPr txBox="1"/>
          <p:nvPr/>
        </p:nvSpPr>
        <p:spPr>
          <a:xfrm>
            <a:off x="2419132" y="3730589"/>
            <a:ext cx="685086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Sample data (training): (x1,y1) (x2,y2) … (</a:t>
            </a:r>
            <a:r>
              <a:rPr lang="en-US" b="1" dirty="0" err="1"/>
              <a:t>xm,ym</a:t>
            </a:r>
            <a:r>
              <a:rPr lang="en-US" b="1" dirty="0"/>
              <a:t>)	</a:t>
            </a:r>
            <a:r>
              <a:rPr lang="en-US" dirty="0"/>
              <a:t>	we have this</a:t>
            </a:r>
            <a:endParaRPr lang="en-US" dirty="0"/>
          </a:p>
        </p:txBody>
      </p:sp>
      <p:cxnSp>
        <p:nvCxnSpPr>
          <p:cNvPr id="13" name="Straight Arrow Connector 12"/>
          <p:cNvCxnSpPr/>
          <p:nvPr/>
        </p:nvCxnSpPr>
        <p:spPr>
          <a:xfrm>
            <a:off x="4192496" y="4264795"/>
            <a:ext cx="564444" cy="57150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4882445" y="4627470"/>
            <a:ext cx="1663055" cy="107058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2000" b="1" dirty="0"/>
              <a:t> Algorithm A from H</a:t>
            </a:r>
            <a:endParaRPr lang="en-US" sz="2000" b="1" dirty="0"/>
          </a:p>
        </p:txBody>
      </p:sp>
      <p:sp>
        <p:nvSpPr>
          <p:cNvPr id="17" name="TextBox 16"/>
          <p:cNvSpPr txBox="1"/>
          <p:nvPr/>
        </p:nvSpPr>
        <p:spPr>
          <a:xfrm>
            <a:off x="2186160" y="5544507"/>
            <a:ext cx="2558714" cy="109260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500" dirty="0"/>
              <a:t>H: Hypothesis Set:</a:t>
            </a:r>
          </a:p>
          <a:p>
            <a:r>
              <a:rPr lang="en-US" sz="2000" dirty="0"/>
              <a:t>All possible </a:t>
            </a:r>
            <a:br>
              <a:rPr lang="en-US" sz="2000" dirty="0"/>
            </a:br>
            <a:r>
              <a:rPr lang="en-US" sz="2000" dirty="0"/>
              <a:t>algorithms or formulas</a:t>
            </a:r>
            <a:endParaRPr lang="en-US" sz="2000" dirty="0"/>
          </a:p>
        </p:txBody>
      </p:sp>
      <p:cxnSp>
        <p:nvCxnSpPr>
          <p:cNvPr id="19" name="Straight Arrow Connector 18"/>
          <p:cNvCxnSpPr/>
          <p:nvPr/>
        </p:nvCxnSpPr>
        <p:spPr>
          <a:xfrm flipV="1">
            <a:off x="4093718" y="5109721"/>
            <a:ext cx="663222" cy="380999"/>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604000" y="5122333"/>
            <a:ext cx="578556" cy="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346421" y="4727329"/>
            <a:ext cx="2839713" cy="8617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500" dirty="0"/>
              <a:t>Find G(x) which is</a:t>
            </a:r>
            <a:br>
              <a:rPr lang="en-US" sz="2500" dirty="0"/>
            </a:br>
            <a:r>
              <a:rPr lang="en-US" sz="2500" dirty="0"/>
              <a:t> approx. F(</a:t>
            </a:r>
            <a:r>
              <a:rPr lang="en-US" sz="2500" dirty="0"/>
              <a:t>x</a:t>
            </a:r>
            <a:r>
              <a:rPr lang="en-US" sz="2500" dirty="0"/>
              <a:t>)</a:t>
            </a:r>
            <a:endParaRPr lang="en-US" sz="2500" dirty="0"/>
          </a:p>
        </p:txBody>
      </p:sp>
      <p:sp>
        <p:nvSpPr>
          <p:cNvPr id="24" name="TextBox 23"/>
          <p:cNvSpPr txBox="1"/>
          <p:nvPr/>
        </p:nvSpPr>
        <p:spPr>
          <a:xfrm>
            <a:off x="5909775" y="6122833"/>
            <a:ext cx="3001393" cy="646331"/>
          </a:xfrm>
          <a:prstGeom prst="rect">
            <a:avLst/>
          </a:prstGeom>
          <a:noFill/>
        </p:spPr>
        <p:txBody>
          <a:bodyPr wrap="none" rtlCol="0">
            <a:spAutoFit/>
          </a:bodyPr>
          <a:lstStyle/>
          <a:p>
            <a:r>
              <a:rPr lang="en-US" sz="1200" dirty="0"/>
              <a:t>a) Supervised ML – as shown</a:t>
            </a:r>
          </a:p>
          <a:p>
            <a:r>
              <a:rPr lang="en-US" sz="1200" dirty="0"/>
              <a:t>b) Unsupervised - no training data</a:t>
            </a:r>
          </a:p>
          <a:p>
            <a:r>
              <a:rPr lang="en-US" sz="1200" dirty="0"/>
              <a:t>c)  Reinforced learning – done by simulation</a:t>
            </a:r>
            <a:endParaRPr lang="en-US" sz="1200" dirty="0"/>
          </a:p>
        </p:txBody>
      </p:sp>
    </p:spTree>
    <p:extLst>
      <p:ext uri="{BB962C8B-B14F-4D97-AF65-F5344CB8AC3E}">
        <p14:creationId xmlns:p14="http://schemas.microsoft.com/office/powerpoint/2010/main" val="8271814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re_data_lo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47" y="279657"/>
            <a:ext cx="7452360" cy="5623560"/>
          </a:xfrm>
          <a:prstGeom prst="rect">
            <a:avLst/>
          </a:prstGeom>
        </p:spPr>
      </p:pic>
    </p:spTree>
    <p:extLst>
      <p:ext uri="{BB962C8B-B14F-4D97-AF65-F5344CB8AC3E}">
        <p14:creationId xmlns:p14="http://schemas.microsoft.com/office/powerpoint/2010/main" val="24367751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H3gI.png"/>
          <p:cNvPicPr>
            <a:picLocks noChangeAspect="1"/>
          </p:cNvPicPr>
          <p:nvPr/>
        </p:nvPicPr>
        <p:blipFill rotWithShape="1">
          <a:blip r:embed="rId2">
            <a:extLst>
              <a:ext uri="{28A0092B-C50C-407E-A947-70E740481C1C}">
                <a14:useLocalDpi xmlns:a14="http://schemas.microsoft.com/office/drawing/2010/main" val="0"/>
              </a:ext>
            </a:extLst>
          </a:blip>
          <a:srcRect r="66667"/>
          <a:stretch/>
        </p:blipFill>
        <p:spPr>
          <a:xfrm>
            <a:off x="4213411" y="0"/>
            <a:ext cx="3048000" cy="3502152"/>
          </a:xfrm>
          <a:prstGeom prst="rect">
            <a:avLst/>
          </a:prstGeom>
        </p:spPr>
      </p:pic>
      <p:pic>
        <p:nvPicPr>
          <p:cNvPr id="5" name="Picture 4" descr="OH3gI.png"/>
          <p:cNvPicPr>
            <a:picLocks noChangeAspect="1"/>
          </p:cNvPicPr>
          <p:nvPr/>
        </p:nvPicPr>
        <p:blipFill rotWithShape="1">
          <a:blip r:embed="rId2">
            <a:extLst>
              <a:ext uri="{28A0092B-C50C-407E-A947-70E740481C1C}">
                <a14:useLocalDpi xmlns:a14="http://schemas.microsoft.com/office/drawing/2010/main" val="0"/>
              </a:ext>
            </a:extLst>
          </a:blip>
          <a:srcRect l="40000"/>
          <a:stretch/>
        </p:blipFill>
        <p:spPr>
          <a:xfrm>
            <a:off x="3167531" y="3257205"/>
            <a:ext cx="5486400" cy="3502152"/>
          </a:xfrm>
          <a:prstGeom prst="rect">
            <a:avLst/>
          </a:prstGeom>
        </p:spPr>
      </p:pic>
      <p:sp>
        <p:nvSpPr>
          <p:cNvPr id="3" name="TextBox 2"/>
          <p:cNvSpPr txBox="1"/>
          <p:nvPr/>
        </p:nvSpPr>
        <p:spPr>
          <a:xfrm>
            <a:off x="2405530" y="1867647"/>
            <a:ext cx="397665" cy="584776"/>
          </a:xfrm>
          <a:prstGeom prst="rect">
            <a:avLst/>
          </a:prstGeom>
          <a:noFill/>
        </p:spPr>
        <p:txBody>
          <a:bodyPr wrap="none" rtlCol="0">
            <a:spAutoFit/>
          </a:bodyPr>
          <a:lstStyle/>
          <a:p>
            <a:r>
              <a:rPr lang="en-US" sz="3200" dirty="0"/>
              <a:t>X</a:t>
            </a:r>
            <a:endParaRPr lang="en-US" sz="3200" dirty="0"/>
          </a:p>
        </p:txBody>
      </p:sp>
      <p:sp>
        <p:nvSpPr>
          <p:cNvPr id="6" name="TextBox 5"/>
          <p:cNvSpPr txBox="1"/>
          <p:nvPr/>
        </p:nvSpPr>
        <p:spPr>
          <a:xfrm>
            <a:off x="8100033" y="1867647"/>
            <a:ext cx="384641" cy="584776"/>
          </a:xfrm>
          <a:prstGeom prst="rect">
            <a:avLst/>
          </a:prstGeom>
          <a:noFill/>
        </p:spPr>
        <p:txBody>
          <a:bodyPr wrap="none" rtlCol="0">
            <a:spAutoFit/>
          </a:bodyPr>
          <a:lstStyle/>
          <a:p>
            <a:r>
              <a:rPr lang="en-US" sz="3200" dirty="0"/>
              <a:t>Y</a:t>
            </a:r>
            <a:endParaRPr lang="en-US" sz="3200" dirty="0"/>
          </a:p>
        </p:txBody>
      </p:sp>
      <p:sp>
        <p:nvSpPr>
          <p:cNvPr id="7" name="TextBox 6"/>
          <p:cNvSpPr txBox="1"/>
          <p:nvPr/>
        </p:nvSpPr>
        <p:spPr>
          <a:xfrm>
            <a:off x="2435413" y="5124825"/>
            <a:ext cx="397665" cy="584776"/>
          </a:xfrm>
          <a:prstGeom prst="rect">
            <a:avLst/>
          </a:prstGeom>
          <a:noFill/>
        </p:spPr>
        <p:txBody>
          <a:bodyPr wrap="none" rtlCol="0">
            <a:spAutoFit/>
          </a:bodyPr>
          <a:lstStyle/>
          <a:p>
            <a:r>
              <a:rPr lang="en-US" sz="3200" dirty="0"/>
              <a:t>X</a:t>
            </a:r>
            <a:endParaRPr lang="en-US" sz="3200" dirty="0"/>
          </a:p>
        </p:txBody>
      </p:sp>
      <p:sp>
        <p:nvSpPr>
          <p:cNvPr id="8" name="TextBox 7"/>
          <p:cNvSpPr txBox="1"/>
          <p:nvPr/>
        </p:nvSpPr>
        <p:spPr>
          <a:xfrm>
            <a:off x="8904942" y="5086435"/>
            <a:ext cx="384641" cy="584776"/>
          </a:xfrm>
          <a:prstGeom prst="rect">
            <a:avLst/>
          </a:prstGeom>
          <a:noFill/>
        </p:spPr>
        <p:txBody>
          <a:bodyPr wrap="none" rtlCol="0">
            <a:spAutoFit/>
          </a:bodyPr>
          <a:lstStyle/>
          <a:p>
            <a:r>
              <a:rPr lang="en-US" sz="3200" dirty="0"/>
              <a:t>Y</a:t>
            </a:r>
            <a:endParaRPr lang="en-US" sz="3200" dirty="0"/>
          </a:p>
        </p:txBody>
      </p:sp>
    </p:spTree>
    <p:extLst>
      <p:ext uri="{BB962C8B-B14F-4D97-AF65-F5344CB8AC3E}">
        <p14:creationId xmlns:p14="http://schemas.microsoft.com/office/powerpoint/2010/main" val="3941255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7977" y="3011022"/>
            <a:ext cx="8229600" cy="668408"/>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A High Level Overview of Data</a:t>
            </a:r>
            <a:endParaRPr lang="en-US" dirty="0"/>
          </a:p>
        </p:txBody>
      </p:sp>
    </p:spTree>
    <p:extLst>
      <p:ext uri="{BB962C8B-B14F-4D97-AF65-F5344CB8AC3E}">
        <p14:creationId xmlns:p14="http://schemas.microsoft.com/office/powerpoint/2010/main" val="2404494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1237" t="16573" r="8136" b="30222"/>
          <a:stretch/>
        </p:blipFill>
        <p:spPr>
          <a:xfrm>
            <a:off x="1329765" y="86657"/>
            <a:ext cx="9580203" cy="6678505"/>
          </a:xfrm>
        </p:spPr>
      </p:pic>
      <p:sp>
        <p:nvSpPr>
          <p:cNvPr id="5" name="TextBox 4"/>
          <p:cNvSpPr txBox="1"/>
          <p:nvPr/>
        </p:nvSpPr>
        <p:spPr>
          <a:xfrm>
            <a:off x="12520707" y="2566893"/>
            <a:ext cx="1828800" cy="2031325"/>
          </a:xfrm>
          <a:prstGeom prst="rect">
            <a:avLst/>
          </a:prstGeom>
          <a:noFill/>
          <a:ln>
            <a:solidFill>
              <a:schemeClr val="tx2"/>
            </a:solidFill>
          </a:ln>
        </p:spPr>
        <p:txBody>
          <a:bodyPr wrap="square" rtlCol="0">
            <a:spAutoFit/>
          </a:bodyPr>
          <a:lstStyle/>
          <a:p>
            <a:r>
              <a:rPr lang="en-US" b="1" dirty="0">
                <a:solidFill>
                  <a:schemeClr val="accent1"/>
                </a:solidFill>
              </a:rPr>
              <a:t>The Key is multi-layer learning algorithms such as Deep Convolutional</a:t>
            </a:r>
            <a:br>
              <a:rPr lang="en-US" b="1" dirty="0">
                <a:solidFill>
                  <a:schemeClr val="accent1"/>
                </a:solidFill>
              </a:rPr>
            </a:br>
            <a:r>
              <a:rPr lang="en-US" b="1" dirty="0">
                <a:solidFill>
                  <a:schemeClr val="accent1"/>
                </a:solidFill>
              </a:rPr>
              <a:t>Neural</a:t>
            </a:r>
            <a:br>
              <a:rPr lang="en-US" b="1" dirty="0">
                <a:solidFill>
                  <a:schemeClr val="accent1"/>
                </a:solidFill>
              </a:rPr>
            </a:br>
            <a:r>
              <a:rPr lang="en-US" b="1" dirty="0">
                <a:solidFill>
                  <a:schemeClr val="accent1"/>
                </a:solidFill>
              </a:rPr>
              <a:t>Networks!</a:t>
            </a:r>
            <a:endParaRPr lang="en-US" b="1" dirty="0">
              <a:solidFill>
                <a:schemeClr val="accent1"/>
              </a:solidFill>
            </a:endParaRPr>
          </a:p>
        </p:txBody>
      </p:sp>
      <p:sp>
        <p:nvSpPr>
          <p:cNvPr id="2" name="Title 1"/>
          <p:cNvSpPr>
            <a:spLocks noGrp="1"/>
          </p:cNvSpPr>
          <p:nvPr>
            <p:ph type="title"/>
          </p:nvPr>
        </p:nvSpPr>
        <p:spPr>
          <a:xfrm>
            <a:off x="1861671" y="6155003"/>
            <a:ext cx="8573247" cy="610158"/>
          </a:xfrm>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dirty="0" smtClean="0"/>
              <a:t>Neural net results are close to human results</a:t>
            </a:r>
            <a:endParaRPr lang="en-US" dirty="0"/>
          </a:p>
        </p:txBody>
      </p:sp>
    </p:spTree>
    <p:extLst>
      <p:ext uri="{BB962C8B-B14F-4D97-AF65-F5344CB8AC3E}">
        <p14:creationId xmlns:p14="http://schemas.microsoft.com/office/powerpoint/2010/main" val="7317909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ep-learning-use-cases-data-science-popup-seattle-7-63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289" y="836706"/>
            <a:ext cx="6666759" cy="5005294"/>
          </a:xfrm>
          <a:prstGeom prst="rect">
            <a:avLst/>
          </a:prstGeom>
        </p:spPr>
      </p:pic>
      <p:sp>
        <p:nvSpPr>
          <p:cNvPr id="5" name="TextBox 4"/>
          <p:cNvSpPr txBox="1"/>
          <p:nvPr/>
        </p:nvSpPr>
        <p:spPr>
          <a:xfrm>
            <a:off x="1818267" y="2908466"/>
            <a:ext cx="1643400" cy="861774"/>
          </a:xfrm>
          <a:prstGeom prst="rect">
            <a:avLst/>
          </a:prstGeom>
          <a:noFill/>
        </p:spPr>
        <p:txBody>
          <a:bodyPr wrap="none" rtlCol="0">
            <a:spAutoFit/>
          </a:bodyPr>
          <a:lstStyle/>
          <a:p>
            <a:pPr algn="ctr"/>
            <a:r>
              <a:rPr lang="en-US" sz="2500" dirty="0"/>
              <a:t>This means</a:t>
            </a:r>
            <a:br>
              <a:rPr lang="en-US" sz="2500" dirty="0"/>
            </a:br>
            <a:r>
              <a:rPr lang="en-US" sz="2500" b="1" dirty="0"/>
              <a:t> Accuracy</a:t>
            </a:r>
            <a:endParaRPr lang="en-US" sz="2500" b="1" dirty="0"/>
          </a:p>
        </p:txBody>
      </p:sp>
    </p:spTree>
    <p:extLst>
      <p:ext uri="{BB962C8B-B14F-4D97-AF65-F5344CB8AC3E}">
        <p14:creationId xmlns:p14="http://schemas.microsoft.com/office/powerpoint/2010/main" val="13571844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2094133" y="995968"/>
            <a:ext cx="7381459" cy="3669358"/>
          </a:xfrm>
          <a:prstGeom prst="roundRect">
            <a:avLst/>
          </a:prstGeom>
          <a:solidFill>
            <a:schemeClr val="lt1">
              <a:alpha val="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1981200" y="80585"/>
            <a:ext cx="8229600" cy="668408"/>
          </a:xfrm>
        </p:spPr>
        <p:txBody>
          <a:bodyPr/>
          <a:lstStyle/>
          <a:p>
            <a:r>
              <a:rPr lang="en-US" dirty="0" smtClean="0"/>
              <a:t>The Data-X System View</a:t>
            </a:r>
            <a:endParaRPr lang="en-US" dirty="0"/>
          </a:p>
        </p:txBody>
      </p:sp>
      <p:sp>
        <p:nvSpPr>
          <p:cNvPr id="4" name="Rectangle 3"/>
          <p:cNvSpPr/>
          <p:nvPr/>
        </p:nvSpPr>
        <p:spPr>
          <a:xfrm>
            <a:off x="2411655" y="1742546"/>
            <a:ext cx="1146583" cy="4738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Web </a:t>
            </a:r>
            <a:br>
              <a:rPr lang="en-US" dirty="0"/>
            </a:br>
            <a:r>
              <a:rPr lang="en-US" dirty="0"/>
              <a:t>or Poll</a:t>
            </a:r>
            <a:endParaRPr lang="en-US" dirty="0"/>
          </a:p>
        </p:txBody>
      </p:sp>
      <p:sp>
        <p:nvSpPr>
          <p:cNvPr id="5" name="TextBox 4"/>
          <p:cNvSpPr txBox="1"/>
          <p:nvPr/>
        </p:nvSpPr>
        <p:spPr>
          <a:xfrm>
            <a:off x="2341094" y="995969"/>
            <a:ext cx="1595309" cy="646331"/>
          </a:xfrm>
          <a:prstGeom prst="rect">
            <a:avLst/>
          </a:prstGeom>
          <a:noFill/>
        </p:spPr>
        <p:txBody>
          <a:bodyPr wrap="none" rtlCol="0">
            <a:spAutoFit/>
          </a:bodyPr>
          <a:lstStyle/>
          <a:p>
            <a:r>
              <a:rPr lang="en-US" dirty="0"/>
              <a:t>Possible Inputs</a:t>
            </a:r>
            <a:br>
              <a:rPr lang="en-US" dirty="0"/>
            </a:br>
            <a:r>
              <a:rPr lang="en-US" dirty="0"/>
              <a:t>Code Blocks</a:t>
            </a:r>
            <a:endParaRPr lang="en-US" dirty="0"/>
          </a:p>
        </p:txBody>
      </p:sp>
      <p:sp>
        <p:nvSpPr>
          <p:cNvPr id="6" name="Rectangle 5"/>
          <p:cNvSpPr/>
          <p:nvPr/>
        </p:nvSpPr>
        <p:spPr>
          <a:xfrm>
            <a:off x="2411655" y="2349190"/>
            <a:ext cx="1146583" cy="4738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Download</a:t>
            </a:r>
          </a:p>
        </p:txBody>
      </p:sp>
      <p:sp>
        <p:nvSpPr>
          <p:cNvPr id="7" name="Rectangle 6"/>
          <p:cNvSpPr/>
          <p:nvPr/>
        </p:nvSpPr>
        <p:spPr>
          <a:xfrm>
            <a:off x="2358735" y="3683543"/>
            <a:ext cx="1146583" cy="4738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Crawl</a:t>
            </a:r>
            <a:endParaRPr lang="en-US" dirty="0"/>
          </a:p>
        </p:txBody>
      </p:sp>
      <p:sp>
        <p:nvSpPr>
          <p:cNvPr id="8" name="TextBox 7"/>
          <p:cNvSpPr txBox="1"/>
          <p:nvPr/>
        </p:nvSpPr>
        <p:spPr>
          <a:xfrm>
            <a:off x="2782087" y="3306616"/>
            <a:ext cx="344039" cy="369332"/>
          </a:xfrm>
          <a:prstGeom prst="rect">
            <a:avLst/>
          </a:prstGeom>
          <a:noFill/>
        </p:spPr>
        <p:txBody>
          <a:bodyPr wrap="none" rtlCol="0">
            <a:spAutoFit/>
          </a:bodyPr>
          <a:lstStyle/>
          <a:p>
            <a:r>
              <a:rPr lang="en-US" dirty="0"/>
              <a:t>…</a:t>
            </a:r>
            <a:endParaRPr lang="en-US" dirty="0"/>
          </a:p>
        </p:txBody>
      </p:sp>
      <p:sp>
        <p:nvSpPr>
          <p:cNvPr id="9" name="Rectangle 8"/>
          <p:cNvSpPr/>
          <p:nvPr/>
        </p:nvSpPr>
        <p:spPr>
          <a:xfrm>
            <a:off x="2405295" y="2971534"/>
            <a:ext cx="1146583" cy="4738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Stream</a:t>
            </a:r>
          </a:p>
          <a:p>
            <a:pPr algn="ctr"/>
            <a:r>
              <a:rPr lang="en-US" dirty="0"/>
              <a:t>Social Net</a:t>
            </a:r>
            <a:endParaRPr lang="en-US" dirty="0"/>
          </a:p>
        </p:txBody>
      </p:sp>
      <p:sp>
        <p:nvSpPr>
          <p:cNvPr id="10" name="Rectangle 9"/>
          <p:cNvSpPr/>
          <p:nvPr/>
        </p:nvSpPr>
        <p:spPr>
          <a:xfrm>
            <a:off x="4175624" y="1698795"/>
            <a:ext cx="3545587" cy="131742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Algorithm </a:t>
            </a:r>
            <a:r>
              <a:rPr lang="en-US" dirty="0"/>
              <a:t>Options w/ Tables/Matrix</a:t>
            </a:r>
            <a:endParaRPr lang="en-US" dirty="0"/>
          </a:p>
          <a:p>
            <a:r>
              <a:rPr lang="en-US" dirty="0"/>
              <a:t>Prediction / Classification</a:t>
            </a:r>
          </a:p>
          <a:p>
            <a:r>
              <a:rPr lang="en-US" dirty="0"/>
              <a:t>Natural Language, State Space</a:t>
            </a:r>
            <a:endParaRPr lang="en-US" dirty="0"/>
          </a:p>
          <a:p>
            <a:r>
              <a:rPr lang="en-US" dirty="0"/>
              <a:t>Feature Extraction</a:t>
            </a:r>
          </a:p>
        </p:txBody>
      </p:sp>
      <p:sp>
        <p:nvSpPr>
          <p:cNvPr id="11" name="TextBox 10"/>
          <p:cNvSpPr txBox="1"/>
          <p:nvPr/>
        </p:nvSpPr>
        <p:spPr>
          <a:xfrm>
            <a:off x="4301172" y="1279903"/>
            <a:ext cx="3420039" cy="369332"/>
          </a:xfrm>
          <a:prstGeom prst="rect">
            <a:avLst/>
          </a:prstGeom>
          <a:noFill/>
        </p:spPr>
        <p:txBody>
          <a:bodyPr wrap="none" rtlCol="0">
            <a:spAutoFit/>
          </a:bodyPr>
          <a:lstStyle/>
          <a:p>
            <a:r>
              <a:rPr lang="en-US" dirty="0"/>
              <a:t>Compute including test, train, split</a:t>
            </a:r>
            <a:endParaRPr lang="en-US" dirty="0"/>
          </a:p>
        </p:txBody>
      </p:sp>
      <p:sp>
        <p:nvSpPr>
          <p:cNvPr id="13" name="Rectangle 12"/>
          <p:cNvSpPr/>
          <p:nvPr/>
        </p:nvSpPr>
        <p:spPr>
          <a:xfrm>
            <a:off x="5571232" y="3036579"/>
            <a:ext cx="2114699" cy="676131"/>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bg1"/>
                </a:solidFill>
              </a:rPr>
              <a:t>Pandas: Short </a:t>
            </a:r>
          </a:p>
          <a:p>
            <a:pPr algn="ctr"/>
            <a:r>
              <a:rPr lang="en-US" dirty="0">
                <a:solidFill>
                  <a:schemeClr val="bg1"/>
                </a:solidFill>
              </a:rPr>
              <a:t>Term Storage</a:t>
            </a:r>
            <a:endParaRPr lang="en-US" dirty="0">
              <a:solidFill>
                <a:schemeClr val="bg1"/>
              </a:solidFill>
            </a:endParaRPr>
          </a:p>
        </p:txBody>
      </p:sp>
      <p:sp>
        <p:nvSpPr>
          <p:cNvPr id="14" name="Rectangle 13"/>
          <p:cNvSpPr/>
          <p:nvPr/>
        </p:nvSpPr>
        <p:spPr>
          <a:xfrm>
            <a:off x="4140344" y="3753499"/>
            <a:ext cx="3545587" cy="676131"/>
          </a:xfrm>
          <a:prstGeom prst="rect">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Long Term Storage: SQL and File Formats (JSON, CSV, Excel)</a:t>
            </a:r>
            <a:endParaRPr lang="en-US" dirty="0">
              <a:solidFill>
                <a:srgbClr val="FFFFFF"/>
              </a:solidFill>
            </a:endParaRPr>
          </a:p>
        </p:txBody>
      </p:sp>
      <p:cxnSp>
        <p:nvCxnSpPr>
          <p:cNvPr id="16" name="Straight Arrow Connector 15"/>
          <p:cNvCxnSpPr/>
          <p:nvPr/>
        </p:nvCxnSpPr>
        <p:spPr>
          <a:xfrm>
            <a:off x="4740093" y="3016222"/>
            <a:ext cx="0" cy="73727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880318" y="2975433"/>
            <a:ext cx="0" cy="737277"/>
          </a:xfrm>
          <a:prstGeom prst="straightConnector1">
            <a:avLst/>
          </a:prstGeom>
          <a:ln>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486239" y="1961825"/>
            <a:ext cx="654104" cy="50522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558237" y="2502331"/>
            <a:ext cx="654104"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761443" y="2461127"/>
            <a:ext cx="411376" cy="84549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8235610" y="1689626"/>
            <a:ext cx="1146583" cy="4738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Web</a:t>
            </a:r>
            <a:endParaRPr lang="en-US" dirty="0"/>
          </a:p>
        </p:txBody>
      </p:sp>
      <p:sp>
        <p:nvSpPr>
          <p:cNvPr id="33" name="TextBox 32"/>
          <p:cNvSpPr txBox="1"/>
          <p:nvPr/>
        </p:nvSpPr>
        <p:spPr>
          <a:xfrm>
            <a:off x="8023929" y="995972"/>
            <a:ext cx="1672253" cy="646331"/>
          </a:xfrm>
          <a:prstGeom prst="rect">
            <a:avLst/>
          </a:prstGeom>
          <a:noFill/>
        </p:spPr>
        <p:txBody>
          <a:bodyPr wrap="none" rtlCol="0">
            <a:spAutoFit/>
          </a:bodyPr>
          <a:lstStyle/>
          <a:p>
            <a:r>
              <a:rPr lang="en-US" dirty="0"/>
              <a:t>Possible Output</a:t>
            </a:r>
            <a:br>
              <a:rPr lang="en-US" dirty="0"/>
            </a:br>
            <a:r>
              <a:rPr lang="en-US" dirty="0"/>
              <a:t>Code Blocks</a:t>
            </a:r>
            <a:endParaRPr lang="en-US" dirty="0"/>
          </a:p>
        </p:txBody>
      </p:sp>
      <p:sp>
        <p:nvSpPr>
          <p:cNvPr id="34" name="Rectangle 33"/>
          <p:cNvSpPr/>
          <p:nvPr/>
        </p:nvSpPr>
        <p:spPr>
          <a:xfrm>
            <a:off x="8235610" y="2296270"/>
            <a:ext cx="1146583" cy="4738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Email</a:t>
            </a:r>
            <a:endParaRPr lang="en-US" dirty="0"/>
          </a:p>
        </p:txBody>
      </p:sp>
      <p:sp>
        <p:nvSpPr>
          <p:cNvPr id="35" name="Rectangle 34"/>
          <p:cNvSpPr/>
          <p:nvPr/>
        </p:nvSpPr>
        <p:spPr>
          <a:xfrm>
            <a:off x="8253250" y="3665905"/>
            <a:ext cx="1146583" cy="4738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Control</a:t>
            </a:r>
            <a:br>
              <a:rPr lang="en-US" dirty="0"/>
            </a:br>
            <a:r>
              <a:rPr lang="en-US" dirty="0"/>
              <a:t>Decision</a:t>
            </a:r>
            <a:endParaRPr lang="en-US" dirty="0"/>
          </a:p>
        </p:txBody>
      </p:sp>
      <p:sp>
        <p:nvSpPr>
          <p:cNvPr id="36" name="TextBox 35"/>
          <p:cNvSpPr txBox="1"/>
          <p:nvPr/>
        </p:nvSpPr>
        <p:spPr>
          <a:xfrm>
            <a:off x="8553122" y="3306619"/>
            <a:ext cx="344039" cy="369332"/>
          </a:xfrm>
          <a:prstGeom prst="rect">
            <a:avLst/>
          </a:prstGeom>
          <a:noFill/>
        </p:spPr>
        <p:txBody>
          <a:bodyPr wrap="none" rtlCol="0">
            <a:spAutoFit/>
          </a:bodyPr>
          <a:lstStyle/>
          <a:p>
            <a:r>
              <a:rPr lang="en-US" dirty="0"/>
              <a:t>…</a:t>
            </a:r>
            <a:endParaRPr lang="en-US" dirty="0"/>
          </a:p>
        </p:txBody>
      </p:sp>
      <p:sp>
        <p:nvSpPr>
          <p:cNvPr id="37" name="Rectangle 36"/>
          <p:cNvSpPr/>
          <p:nvPr/>
        </p:nvSpPr>
        <p:spPr>
          <a:xfrm>
            <a:off x="8229250" y="2918614"/>
            <a:ext cx="1146583" cy="4738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t>Chatbot</a:t>
            </a:r>
            <a:endParaRPr lang="en-US" dirty="0"/>
          </a:p>
        </p:txBody>
      </p:sp>
      <p:sp>
        <p:nvSpPr>
          <p:cNvPr id="38" name="Rectangle 37"/>
          <p:cNvSpPr/>
          <p:nvPr/>
        </p:nvSpPr>
        <p:spPr>
          <a:xfrm>
            <a:off x="3252694" y="5045372"/>
            <a:ext cx="5300427" cy="705646"/>
          </a:xfrm>
          <a:prstGeom prst="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Feedback from </a:t>
            </a:r>
            <a:br>
              <a:rPr lang="en-US" dirty="0"/>
            </a:br>
            <a:r>
              <a:rPr lang="en-US" dirty="0"/>
              <a:t>External System (World)</a:t>
            </a:r>
            <a:endParaRPr lang="en-US" dirty="0"/>
          </a:p>
        </p:txBody>
      </p:sp>
      <p:cxnSp>
        <p:nvCxnSpPr>
          <p:cNvPr id="43" name="Elbow Connector 42"/>
          <p:cNvCxnSpPr>
            <a:stCxn id="31" idx="3"/>
            <a:endCxn id="38" idx="3"/>
          </p:cNvCxnSpPr>
          <p:nvPr/>
        </p:nvCxnSpPr>
        <p:spPr>
          <a:xfrm flipH="1">
            <a:off x="8553121" y="2830647"/>
            <a:ext cx="922471" cy="2567548"/>
          </a:xfrm>
          <a:prstGeom prst="bentConnector3">
            <a:avLst>
              <a:gd name="adj1" fmla="val -2478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Elbow Connector 45"/>
          <p:cNvCxnSpPr>
            <a:stCxn id="38" idx="1"/>
          </p:cNvCxnSpPr>
          <p:nvPr/>
        </p:nvCxnSpPr>
        <p:spPr>
          <a:xfrm rot="10800000">
            <a:off x="1761427" y="2770140"/>
            <a:ext cx="1491266" cy="2628057"/>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1779066" y="2760083"/>
            <a:ext cx="3327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H="1">
            <a:off x="7721210" y="1961826"/>
            <a:ext cx="443838" cy="50663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7770195" y="2467049"/>
            <a:ext cx="483055"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flipV="1">
            <a:off x="7730674" y="2430222"/>
            <a:ext cx="434375" cy="60635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0679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Vivienne Ming: Face Recognition </a:t>
            </a:r>
            <a:br>
              <a:rPr lang="en-US" dirty="0" smtClean="0"/>
            </a:br>
            <a:r>
              <a:rPr lang="en-US" dirty="0" smtClean="0"/>
              <a:t>for Finding Refugees in Camps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3285" y="1237130"/>
            <a:ext cx="5405430" cy="4052047"/>
          </a:xfrm>
          <a:prstGeom prst="rect">
            <a:avLst/>
          </a:prstGeom>
        </p:spPr>
      </p:pic>
    </p:spTree>
    <p:extLst>
      <p:ext uri="{BB962C8B-B14F-4D97-AF65-F5344CB8AC3E}">
        <p14:creationId xmlns:p14="http://schemas.microsoft.com/office/powerpoint/2010/main" val="889016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0" y="9043"/>
            <a:ext cx="9144000" cy="684895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524000" y="1"/>
            <a:ext cx="9144000" cy="6857999"/>
          </a:xfrm>
        </p:spPr>
        <p:style>
          <a:lnRef idx="2">
            <a:schemeClr val="dk1">
              <a:shade val="50000"/>
            </a:schemeClr>
          </a:lnRef>
          <a:fillRef idx="1">
            <a:schemeClr val="dk1"/>
          </a:fillRef>
          <a:effectRef idx="0">
            <a:schemeClr val="dk1"/>
          </a:effectRef>
          <a:fontRef idx="minor">
            <a:schemeClr val="lt1"/>
          </a:fontRef>
        </p:style>
        <p:txBody>
          <a:bodyPr>
            <a:normAutofit fontScale="85000" lnSpcReduction="20000"/>
          </a:bodyPr>
          <a:lstStyle/>
          <a:p>
            <a:pPr marL="457200" indent="-457200">
              <a:spcAft>
                <a:spcPts val="1800"/>
              </a:spcAft>
              <a:buFont typeface="+mj-lt"/>
              <a:buAutoNum type="arabicPeriod"/>
            </a:pPr>
            <a:endParaRPr lang="en-US" dirty="0" smtClean="0"/>
          </a:p>
          <a:p>
            <a:pPr marL="0" indent="0">
              <a:spcAft>
                <a:spcPts val="1800"/>
              </a:spcAft>
              <a:buNone/>
            </a:pPr>
            <a:endParaRPr lang="en-US" dirty="0" smtClean="0"/>
          </a:p>
          <a:p>
            <a:pPr marL="457200" indent="-457200">
              <a:spcAft>
                <a:spcPts val="1800"/>
              </a:spcAft>
              <a:buFont typeface="+mj-lt"/>
              <a:buAutoNum type="arabicPeriod"/>
            </a:pPr>
            <a:r>
              <a:rPr lang="en-US" dirty="0" smtClean="0">
                <a:solidFill>
                  <a:srgbClr val="FFFFFF"/>
                </a:solidFill>
              </a:rPr>
              <a:t>Knowing your customer, </a:t>
            </a:r>
            <a:r>
              <a:rPr lang="en-US" dirty="0" smtClean="0">
                <a:solidFill>
                  <a:srgbClr val="FF0000"/>
                </a:solidFill>
              </a:rPr>
              <a:t>better targeting and relationship</a:t>
            </a:r>
            <a:r>
              <a:rPr lang="en-US" dirty="0" smtClean="0"/>
              <a:t/>
            </a:r>
            <a:br>
              <a:rPr lang="en-US" dirty="0" smtClean="0"/>
            </a:br>
            <a:r>
              <a:rPr lang="en-US" dirty="0" smtClean="0"/>
              <a:t> E.g. Target, Disney, Netflix</a:t>
            </a:r>
          </a:p>
          <a:p>
            <a:pPr marL="457200" indent="-457200">
              <a:spcAft>
                <a:spcPts val="1800"/>
              </a:spcAft>
              <a:buFont typeface="+mj-lt"/>
              <a:buAutoNum type="arabicPeriod"/>
            </a:pPr>
            <a:r>
              <a:rPr lang="en-US" dirty="0" smtClean="0"/>
              <a:t>Improving </a:t>
            </a:r>
            <a:r>
              <a:rPr lang="en-US" dirty="0" smtClean="0">
                <a:solidFill>
                  <a:srgbClr val="FF0000"/>
                </a:solidFill>
              </a:rPr>
              <a:t>physical</a:t>
            </a:r>
            <a:r>
              <a:rPr lang="en-US" dirty="0" smtClean="0"/>
              <a:t> product or servicer with </a:t>
            </a:r>
            <a:r>
              <a:rPr lang="en-US" dirty="0" smtClean="0">
                <a:solidFill>
                  <a:srgbClr val="FF0000"/>
                </a:solidFill>
              </a:rPr>
              <a:t>complimentary information</a:t>
            </a:r>
            <a:r>
              <a:rPr lang="en-US" dirty="0" smtClean="0"/>
              <a:t> </a:t>
            </a:r>
            <a:br>
              <a:rPr lang="en-US" dirty="0" smtClean="0"/>
            </a:br>
            <a:r>
              <a:rPr lang="en-US" dirty="0" smtClean="0"/>
              <a:t>E.g. UPS, FedEx</a:t>
            </a:r>
          </a:p>
          <a:p>
            <a:pPr marL="457200" indent="-457200">
              <a:spcAft>
                <a:spcPts val="1800"/>
              </a:spcAft>
              <a:buFont typeface="+mj-lt"/>
              <a:buAutoNum type="arabicPeriod"/>
            </a:pPr>
            <a:r>
              <a:rPr lang="en-US" dirty="0" smtClean="0"/>
              <a:t>Data-driven </a:t>
            </a:r>
            <a:r>
              <a:rPr lang="en-US" dirty="0" smtClean="0">
                <a:solidFill>
                  <a:srgbClr val="FF0000"/>
                </a:solidFill>
              </a:rPr>
              <a:t>reliability</a:t>
            </a:r>
            <a:r>
              <a:rPr lang="en-US" dirty="0"/>
              <a:t> </a:t>
            </a:r>
            <a:r>
              <a:rPr lang="en-US" dirty="0" smtClean="0"/>
              <a:t>or security  </a:t>
            </a:r>
            <a:br>
              <a:rPr lang="en-US" dirty="0" smtClean="0"/>
            </a:br>
            <a:r>
              <a:rPr lang="en-US" dirty="0" smtClean="0"/>
              <a:t>E.g. GE, BMW, Siemens</a:t>
            </a:r>
          </a:p>
          <a:p>
            <a:pPr marL="457200" indent="-457200">
              <a:spcAft>
                <a:spcPts val="1800"/>
              </a:spcAft>
              <a:buFont typeface="+mj-lt"/>
              <a:buAutoNum type="arabicPeriod"/>
            </a:pPr>
            <a:r>
              <a:rPr lang="en-US" dirty="0" smtClean="0"/>
              <a:t>Information </a:t>
            </a:r>
            <a:r>
              <a:rPr lang="en-US" dirty="0" smtClean="0">
                <a:solidFill>
                  <a:srgbClr val="FF0000"/>
                </a:solidFill>
              </a:rPr>
              <a:t>Brokers, Arbitrage, and Trading </a:t>
            </a:r>
            <a:r>
              <a:rPr lang="en-US" dirty="0" smtClean="0">
                <a:solidFill>
                  <a:schemeClr val="bg1"/>
                </a:solidFill>
              </a:rPr>
              <a:t>Opportunities</a:t>
            </a:r>
            <a:r>
              <a:rPr lang="en-US" dirty="0" smtClean="0">
                <a:solidFill>
                  <a:srgbClr val="FF0000"/>
                </a:solidFill>
              </a:rPr>
              <a:t> </a:t>
            </a:r>
            <a:r>
              <a:rPr lang="en-US" dirty="0" smtClean="0"/>
              <a:t/>
            </a:r>
            <a:br>
              <a:rPr lang="en-US" dirty="0" smtClean="0"/>
            </a:br>
            <a:r>
              <a:rPr lang="en-US" dirty="0" smtClean="0"/>
              <a:t>E.g. Investment funds.</a:t>
            </a:r>
          </a:p>
          <a:p>
            <a:pPr marL="457200" indent="-457200">
              <a:spcAft>
                <a:spcPts val="1800"/>
              </a:spcAft>
              <a:buFont typeface="+mj-lt"/>
              <a:buAutoNum type="arabicPeriod"/>
            </a:pPr>
            <a:r>
              <a:rPr lang="en-US" dirty="0" smtClean="0"/>
              <a:t>Improving the </a:t>
            </a:r>
            <a:r>
              <a:rPr lang="en-US" dirty="0" smtClean="0">
                <a:solidFill>
                  <a:srgbClr val="FF0000"/>
                </a:solidFill>
              </a:rPr>
              <a:t>customer journey</a:t>
            </a:r>
            <a:r>
              <a:rPr lang="en-US" dirty="0" smtClean="0"/>
              <a:t>/experience</a:t>
            </a:r>
            <a:br>
              <a:rPr lang="en-US" dirty="0" smtClean="0"/>
            </a:br>
            <a:r>
              <a:rPr lang="en-US" dirty="0" smtClean="0"/>
              <a:t>E.g. Harrah’s</a:t>
            </a:r>
          </a:p>
          <a:p>
            <a:pPr marL="457200" indent="-457200">
              <a:spcAft>
                <a:spcPts val="1800"/>
              </a:spcAft>
              <a:buFont typeface="+mj-lt"/>
              <a:buAutoNum type="arabicPeriod"/>
            </a:pPr>
            <a:r>
              <a:rPr lang="en-US" dirty="0"/>
              <a:t>Functional Applications: </a:t>
            </a:r>
            <a:r>
              <a:rPr lang="en-US" dirty="0">
                <a:solidFill>
                  <a:srgbClr val="FF0000"/>
                </a:solidFill>
              </a:rPr>
              <a:t>HR/Hiring</a:t>
            </a:r>
            <a:r>
              <a:rPr lang="en-US" dirty="0"/>
              <a:t>, Operations etc</a:t>
            </a:r>
            <a:r>
              <a:rPr lang="en-US" dirty="0" smtClean="0"/>
              <a:t>.</a:t>
            </a:r>
            <a:r>
              <a:rPr lang="en-US" dirty="0"/>
              <a:t/>
            </a:r>
            <a:br>
              <a:rPr lang="en-US" dirty="0"/>
            </a:br>
            <a:r>
              <a:rPr lang="en-US" dirty="0" smtClean="0"/>
              <a:t>E.g. </a:t>
            </a:r>
            <a:r>
              <a:rPr lang="en-US" dirty="0" err="1"/>
              <a:t>Walmart</a:t>
            </a:r>
            <a:r>
              <a:rPr lang="en-US" dirty="0"/>
              <a:t>, Baseball, </a:t>
            </a:r>
            <a:r>
              <a:rPr lang="en-US" dirty="0" smtClean="0"/>
              <a:t>Sports</a:t>
            </a:r>
            <a:endParaRPr lang="en-US" dirty="0"/>
          </a:p>
          <a:p>
            <a:pPr marL="457200" indent="-457200">
              <a:spcAft>
                <a:spcPts val="1800"/>
              </a:spcAft>
              <a:buFont typeface="+mj-lt"/>
              <a:buAutoNum type="arabicPeriod"/>
            </a:pPr>
            <a:r>
              <a:rPr lang="en-US" dirty="0"/>
              <a:t>Efficiency or </a:t>
            </a:r>
            <a:r>
              <a:rPr lang="en-US" dirty="0" smtClean="0"/>
              <a:t>better performance </a:t>
            </a:r>
            <a:r>
              <a:rPr lang="en-US" dirty="0">
                <a:solidFill>
                  <a:srgbClr val="FF0000"/>
                </a:solidFill>
              </a:rPr>
              <a:t>per dollar </a:t>
            </a:r>
            <a:r>
              <a:rPr lang="en-US" dirty="0" smtClean="0">
                <a:solidFill>
                  <a:srgbClr val="FF0000"/>
                </a:solidFill>
              </a:rPr>
              <a:t>cost</a:t>
            </a:r>
            <a:r>
              <a:rPr lang="en-US" dirty="0"/>
              <a:t/>
            </a:r>
            <a:br>
              <a:rPr lang="en-US" dirty="0"/>
            </a:br>
            <a:r>
              <a:rPr lang="en-US" dirty="0" smtClean="0"/>
              <a:t>E.g. </a:t>
            </a:r>
            <a:r>
              <a:rPr lang="en-US" dirty="0"/>
              <a:t>General IT, SAP, </a:t>
            </a:r>
            <a:r>
              <a:rPr lang="en-US" dirty="0" err="1"/>
              <a:t>etc</a:t>
            </a:r>
            <a:endParaRPr lang="en-US" dirty="0"/>
          </a:p>
          <a:p>
            <a:pPr marL="457200" indent="-457200">
              <a:spcAft>
                <a:spcPts val="1800"/>
              </a:spcAft>
              <a:buFont typeface="+mj-lt"/>
              <a:buAutoNum type="arabicPeriod"/>
            </a:pPr>
            <a:r>
              <a:rPr lang="en-US" dirty="0" smtClean="0"/>
              <a:t>Risk Management, regulation, and </a:t>
            </a:r>
            <a:r>
              <a:rPr lang="en-US" dirty="0" smtClean="0">
                <a:solidFill>
                  <a:srgbClr val="FF0000"/>
                </a:solidFill>
              </a:rPr>
              <a:t>compliance</a:t>
            </a:r>
            <a:r>
              <a:rPr lang="en-US" dirty="0" smtClean="0"/>
              <a:t/>
            </a:r>
            <a:br>
              <a:rPr lang="en-US" dirty="0" smtClean="0"/>
            </a:br>
            <a:r>
              <a:rPr lang="en-US" dirty="0" smtClean="0"/>
              <a:t>E.g. Compliance 360</a:t>
            </a:r>
          </a:p>
          <a:p>
            <a:pPr marL="457200" indent="-457200">
              <a:spcAft>
                <a:spcPts val="1800"/>
              </a:spcAft>
              <a:buNone/>
            </a:pPr>
            <a:endParaRPr lang="en-US" dirty="0" smtClean="0"/>
          </a:p>
          <a:p>
            <a:pPr marL="457200" indent="-457200">
              <a:spcAft>
                <a:spcPts val="1800"/>
              </a:spcAft>
              <a:buFont typeface="+mj-lt"/>
              <a:buAutoNum type="arabicPeriod"/>
            </a:pPr>
            <a:endParaRPr lang="en-US" dirty="0"/>
          </a:p>
        </p:txBody>
      </p:sp>
      <p:sp>
        <p:nvSpPr>
          <p:cNvPr id="2" name="Title 1"/>
          <p:cNvSpPr>
            <a:spLocks noGrp="1"/>
          </p:cNvSpPr>
          <p:nvPr>
            <p:ph type="title"/>
          </p:nvPr>
        </p:nvSpPr>
        <p:spPr>
          <a:xfrm>
            <a:off x="2006600" y="147638"/>
            <a:ext cx="8229600" cy="668408"/>
          </a:xfrm>
        </p:spPr>
        <p:style>
          <a:lnRef idx="2">
            <a:schemeClr val="dk1"/>
          </a:lnRef>
          <a:fillRef idx="1">
            <a:schemeClr val="lt1"/>
          </a:fillRef>
          <a:effectRef idx="0">
            <a:schemeClr val="dk1"/>
          </a:effectRef>
          <a:fontRef idx="minor">
            <a:schemeClr val="dk1"/>
          </a:fontRef>
        </p:style>
        <p:txBody>
          <a:bodyPr>
            <a:noAutofit/>
          </a:bodyPr>
          <a:lstStyle/>
          <a:p>
            <a:r>
              <a:rPr lang="en-US" sz="3800" b="1" dirty="0"/>
              <a:t>Top 8 Business Models Using Data</a:t>
            </a:r>
            <a:endParaRPr lang="en-US" sz="3800" b="1" dirty="0"/>
          </a:p>
        </p:txBody>
      </p:sp>
      <p:pic>
        <p:nvPicPr>
          <p:cNvPr id="5" name="Picture 4" descr="300px-Target_logo.svg_1.png"/>
          <p:cNvPicPr>
            <a:picLocks noChangeAspect="1"/>
          </p:cNvPicPr>
          <p:nvPr/>
        </p:nvPicPr>
        <p:blipFill>
          <a:blip r:embed="rId2"/>
          <a:stretch>
            <a:fillRect/>
          </a:stretch>
        </p:blipFill>
        <p:spPr>
          <a:xfrm>
            <a:off x="6692150" y="5537875"/>
            <a:ext cx="763724" cy="1015754"/>
          </a:xfrm>
          <a:prstGeom prst="rect">
            <a:avLst/>
          </a:prstGeom>
        </p:spPr>
      </p:pic>
      <p:pic>
        <p:nvPicPr>
          <p:cNvPr id="6" name="Picture 5"/>
          <p:cNvPicPr>
            <a:picLocks noChangeAspect="1"/>
          </p:cNvPicPr>
          <p:nvPr/>
        </p:nvPicPr>
        <p:blipFill>
          <a:blip r:embed="rId3"/>
          <a:stretch>
            <a:fillRect/>
          </a:stretch>
        </p:blipFill>
        <p:spPr>
          <a:xfrm>
            <a:off x="9626238" y="3683001"/>
            <a:ext cx="648555" cy="771339"/>
          </a:xfrm>
          <a:prstGeom prst="rect">
            <a:avLst/>
          </a:prstGeom>
        </p:spPr>
      </p:pic>
      <p:pic>
        <p:nvPicPr>
          <p:cNvPr id="7" name="Picture 6"/>
          <p:cNvPicPr>
            <a:picLocks noChangeAspect="1"/>
          </p:cNvPicPr>
          <p:nvPr/>
        </p:nvPicPr>
        <p:blipFill>
          <a:blip r:embed="rId4"/>
          <a:stretch>
            <a:fillRect/>
          </a:stretch>
        </p:blipFill>
        <p:spPr>
          <a:xfrm>
            <a:off x="8103262" y="3806877"/>
            <a:ext cx="647462" cy="647462"/>
          </a:xfrm>
          <a:prstGeom prst="rect">
            <a:avLst/>
          </a:prstGeom>
        </p:spPr>
      </p:pic>
      <p:pic>
        <p:nvPicPr>
          <p:cNvPr id="9" name="Picture 8" descr="295px-Harrah's_logo.svg.png"/>
          <p:cNvPicPr>
            <a:picLocks noChangeAspect="1"/>
          </p:cNvPicPr>
          <p:nvPr/>
        </p:nvPicPr>
        <p:blipFill>
          <a:blip r:embed="rId5"/>
          <a:stretch>
            <a:fillRect/>
          </a:stretch>
        </p:blipFill>
        <p:spPr>
          <a:xfrm>
            <a:off x="7455874" y="4700910"/>
            <a:ext cx="1407738" cy="591727"/>
          </a:xfrm>
          <a:prstGeom prst="rect">
            <a:avLst/>
          </a:prstGeom>
        </p:spPr>
      </p:pic>
      <p:pic>
        <p:nvPicPr>
          <p:cNvPr id="10" name="Picture 9"/>
          <p:cNvPicPr>
            <a:picLocks noChangeAspect="1"/>
          </p:cNvPicPr>
          <p:nvPr/>
        </p:nvPicPr>
        <p:blipFill>
          <a:blip r:embed="rId6"/>
          <a:stretch>
            <a:fillRect/>
          </a:stretch>
        </p:blipFill>
        <p:spPr>
          <a:xfrm>
            <a:off x="9358335" y="4996773"/>
            <a:ext cx="1073109" cy="541102"/>
          </a:xfrm>
          <a:prstGeom prst="rect">
            <a:avLst/>
          </a:prstGeom>
        </p:spPr>
      </p:pic>
      <p:pic>
        <p:nvPicPr>
          <p:cNvPr id="11" name="Picture 10"/>
          <p:cNvPicPr>
            <a:picLocks noChangeAspect="1"/>
          </p:cNvPicPr>
          <p:nvPr/>
        </p:nvPicPr>
        <p:blipFill>
          <a:blip r:embed="rId7"/>
          <a:stretch>
            <a:fillRect/>
          </a:stretch>
        </p:blipFill>
        <p:spPr>
          <a:xfrm>
            <a:off x="8718853" y="2916227"/>
            <a:ext cx="1712590" cy="343178"/>
          </a:xfrm>
          <a:prstGeom prst="rect">
            <a:avLst/>
          </a:prstGeom>
        </p:spPr>
      </p:pic>
      <p:pic>
        <p:nvPicPr>
          <p:cNvPr id="16" name="Picture 15" descr="Unknown.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6113" y="5781342"/>
            <a:ext cx="1710124" cy="497416"/>
          </a:xfrm>
          <a:prstGeom prst="rect">
            <a:avLst/>
          </a:prstGeom>
        </p:spPr>
      </p:pic>
    </p:spTree>
    <p:extLst>
      <p:ext uri="{BB962C8B-B14F-4D97-AF65-F5344CB8AC3E}">
        <p14:creationId xmlns:p14="http://schemas.microsoft.com/office/powerpoint/2010/main" val="298125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Your Project Can also use a Data System for Social Impact</a:t>
            </a:r>
            <a:endParaRPr lang="en-US" dirty="0"/>
          </a:p>
        </p:txBody>
      </p:sp>
      <p:sp>
        <p:nvSpPr>
          <p:cNvPr id="3" name="Content Placeholder 2"/>
          <p:cNvSpPr>
            <a:spLocks noGrp="1"/>
          </p:cNvSpPr>
          <p:nvPr>
            <p:ph idx="1"/>
          </p:nvPr>
        </p:nvSpPr>
        <p:spPr>
          <a:xfrm>
            <a:off x="1981201" y="983202"/>
            <a:ext cx="4276165" cy="4886694"/>
          </a:xfrm>
        </p:spPr>
        <p:txBody>
          <a:bodyPr>
            <a:normAutofit lnSpcReduction="10000"/>
          </a:bodyPr>
          <a:lstStyle/>
          <a:p>
            <a:pPr marL="0" indent="0">
              <a:buNone/>
            </a:pPr>
            <a:endParaRPr lang="en-US" dirty="0" smtClean="0"/>
          </a:p>
          <a:p>
            <a:r>
              <a:rPr lang="en-US" dirty="0" smtClean="0"/>
              <a:t>Financial inclusion</a:t>
            </a:r>
          </a:p>
          <a:p>
            <a:endParaRPr lang="en-US" dirty="0"/>
          </a:p>
          <a:p>
            <a:r>
              <a:rPr lang="en-US" dirty="0" smtClean="0"/>
              <a:t>Health</a:t>
            </a:r>
          </a:p>
          <a:p>
            <a:endParaRPr lang="en-US" dirty="0"/>
          </a:p>
          <a:p>
            <a:r>
              <a:rPr lang="en-US" dirty="0" smtClean="0"/>
              <a:t>Aid to  underprivileged</a:t>
            </a:r>
            <a:endParaRPr lang="en-US" dirty="0"/>
          </a:p>
          <a:p>
            <a:endParaRPr lang="en-US" dirty="0" smtClean="0"/>
          </a:p>
          <a:p>
            <a:r>
              <a:rPr lang="en-US" dirty="0" smtClean="0"/>
              <a:t>Joining data for a research purpose</a:t>
            </a:r>
          </a:p>
          <a:p>
            <a:endParaRPr lang="en-US" dirty="0"/>
          </a:p>
          <a:p>
            <a:r>
              <a:rPr lang="en-US" dirty="0" smtClean="0"/>
              <a:t>Justice</a:t>
            </a:r>
          </a:p>
          <a:p>
            <a:endParaRPr lang="en-US" dirty="0"/>
          </a:p>
          <a:p>
            <a:r>
              <a:rPr lang="en-US" dirty="0" smtClean="0"/>
              <a:t>Environment</a:t>
            </a:r>
          </a:p>
          <a:p>
            <a:endParaRPr lang="en-US" dirty="0"/>
          </a:p>
          <a:p>
            <a:r>
              <a:rPr lang="mr-IN" dirty="0" smtClean="0"/>
              <a:t>…</a:t>
            </a:r>
            <a:endParaRPr lang="en-US" dirty="0"/>
          </a:p>
        </p:txBody>
      </p:sp>
      <p:pic>
        <p:nvPicPr>
          <p:cNvPr id="5" name="Picture 4"/>
          <p:cNvPicPr>
            <a:picLocks noChangeAspect="1"/>
          </p:cNvPicPr>
          <p:nvPr/>
        </p:nvPicPr>
        <p:blipFill>
          <a:blip r:embed="rId2"/>
          <a:stretch>
            <a:fillRect/>
          </a:stretch>
        </p:blipFill>
        <p:spPr>
          <a:xfrm>
            <a:off x="6756036" y="2065147"/>
            <a:ext cx="3273902" cy="2178633"/>
          </a:xfrm>
          <a:prstGeom prst="rect">
            <a:avLst/>
          </a:prstGeom>
        </p:spPr>
      </p:pic>
    </p:spTree>
    <p:extLst>
      <p:ext uri="{BB962C8B-B14F-4D97-AF65-F5344CB8AC3E}">
        <p14:creationId xmlns:p14="http://schemas.microsoft.com/office/powerpoint/2010/main" val="370796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Your Project </a:t>
            </a:r>
            <a:r>
              <a:rPr lang="mr-IN" dirty="0" smtClean="0"/>
              <a:t>–</a:t>
            </a:r>
            <a:r>
              <a:rPr lang="en-US" dirty="0" smtClean="0"/>
              <a:t> By Next week</a:t>
            </a:r>
            <a:endParaRPr lang="en-US" dirty="0"/>
          </a:p>
        </p:txBody>
      </p:sp>
      <p:sp>
        <p:nvSpPr>
          <p:cNvPr id="3" name="Content Placeholder 2"/>
          <p:cNvSpPr>
            <a:spLocks noGrp="1"/>
          </p:cNvSpPr>
          <p:nvPr>
            <p:ph idx="1"/>
          </p:nvPr>
        </p:nvSpPr>
        <p:spPr/>
        <p:txBody>
          <a:bodyPr/>
          <a:lstStyle/>
          <a:p>
            <a:pPr>
              <a:spcBef>
                <a:spcPts val="1200"/>
              </a:spcBef>
            </a:pPr>
            <a:endParaRPr lang="en-US" dirty="0" smtClean="0"/>
          </a:p>
          <a:p>
            <a:pPr>
              <a:spcBef>
                <a:spcPts val="1200"/>
              </a:spcBef>
            </a:pPr>
            <a:r>
              <a:rPr lang="en-US" dirty="0" smtClean="0"/>
              <a:t>Come up with 3 </a:t>
            </a:r>
            <a:r>
              <a:rPr lang="en-US" dirty="0"/>
              <a:t>ideas for class projects in 1-3 sentences</a:t>
            </a:r>
            <a:r>
              <a:rPr lang="en-US" dirty="0" smtClean="0"/>
              <a:t>.</a:t>
            </a:r>
          </a:p>
          <a:p>
            <a:pPr>
              <a:spcBef>
                <a:spcPts val="1200"/>
              </a:spcBef>
            </a:pPr>
            <a:r>
              <a:rPr lang="en-US" dirty="0" smtClean="0"/>
              <a:t>A systems or application you will build</a:t>
            </a:r>
            <a:endParaRPr lang="en-US" dirty="0"/>
          </a:p>
          <a:p>
            <a:pPr>
              <a:spcBef>
                <a:spcPts val="1200"/>
              </a:spcBef>
            </a:pPr>
            <a:r>
              <a:rPr lang="en-US" b="1" dirty="0"/>
              <a:t>Communicate: </a:t>
            </a:r>
            <a:r>
              <a:rPr lang="en-US" dirty="0"/>
              <a:t>WHO the project is for, WHAT will it do, WHY this is needed/valuable.</a:t>
            </a:r>
          </a:p>
          <a:p>
            <a:endParaRPr lang="en-US" dirty="0"/>
          </a:p>
        </p:txBody>
      </p:sp>
      <p:sp>
        <p:nvSpPr>
          <p:cNvPr id="4" name="TextBox 3"/>
          <p:cNvSpPr txBox="1"/>
          <p:nvPr/>
        </p:nvSpPr>
        <p:spPr>
          <a:xfrm>
            <a:off x="6096000" y="5486399"/>
            <a:ext cx="4157292" cy="369332"/>
          </a:xfrm>
          <a:prstGeom prst="rect">
            <a:avLst/>
          </a:prstGeom>
          <a:noFill/>
        </p:spPr>
        <p:txBody>
          <a:bodyPr wrap="none" rtlCol="0">
            <a:spAutoFit/>
          </a:bodyPr>
          <a:lstStyle/>
          <a:p>
            <a:r>
              <a:rPr lang="en-US" dirty="0"/>
              <a:t>Same instructions are in HW 1 Assignment</a:t>
            </a:r>
            <a:endParaRPr lang="en-US" dirty="0"/>
          </a:p>
        </p:txBody>
      </p:sp>
    </p:spTree>
    <p:extLst>
      <p:ext uri="{BB962C8B-B14F-4D97-AF65-F5344CB8AC3E}">
        <p14:creationId xmlns:p14="http://schemas.microsoft.com/office/powerpoint/2010/main" val="1592696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2089135" y="91085"/>
            <a:ext cx="8229600" cy="668408"/>
          </a:xfrm>
        </p:spPr>
        <p:txBody>
          <a:bodyPr>
            <a:noAutofit/>
          </a:bodyPr>
          <a:lstStyle/>
          <a:p>
            <a:r>
              <a:rPr lang="en-US" sz="3800" b="1" dirty="0" smtClean="0"/>
              <a:t>Reminder: A </a:t>
            </a:r>
            <a:r>
              <a:rPr lang="en-US" sz="3800" b="1" dirty="0"/>
              <a:t>High </a:t>
            </a:r>
            <a:r>
              <a:rPr lang="en-US" sz="3800" b="1" dirty="0"/>
              <a:t>L</a:t>
            </a:r>
            <a:r>
              <a:rPr lang="en-US" sz="3800" b="1" dirty="0"/>
              <a:t>evel </a:t>
            </a:r>
            <a:r>
              <a:rPr lang="en-US" sz="3800" b="1" dirty="0"/>
              <a:t>F</a:t>
            </a:r>
            <a:r>
              <a:rPr lang="en-US" sz="3800" b="1" dirty="0"/>
              <a:t>ramework </a:t>
            </a:r>
            <a:endParaRPr lang="en-US" sz="3800" b="1" dirty="0"/>
          </a:p>
        </p:txBody>
      </p:sp>
      <p:sp>
        <p:nvSpPr>
          <p:cNvPr id="26" name="TextBox 25"/>
          <p:cNvSpPr txBox="1"/>
          <p:nvPr/>
        </p:nvSpPr>
        <p:spPr>
          <a:xfrm>
            <a:off x="1833486" y="1579874"/>
            <a:ext cx="1793881" cy="36933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139700" indent="-139700">
              <a:buFont typeface="Arial" charset="0"/>
              <a:buChar char="•"/>
            </a:pPr>
            <a:r>
              <a:rPr lang="en-US" dirty="0"/>
              <a:t>Objects</a:t>
            </a:r>
          </a:p>
          <a:p>
            <a:pPr marL="139700" indent="-139700">
              <a:buFont typeface="Arial" charset="0"/>
              <a:buChar char="•"/>
            </a:pPr>
            <a:endParaRPr lang="en-US" dirty="0"/>
          </a:p>
          <a:p>
            <a:pPr marL="139700" indent="-139700">
              <a:buFont typeface="Arial" charset="0"/>
              <a:buChar char="•"/>
            </a:pPr>
            <a:r>
              <a:rPr lang="en-US" dirty="0"/>
              <a:t>Events / Experiments</a:t>
            </a:r>
          </a:p>
          <a:p>
            <a:pPr marL="139700" indent="-139700">
              <a:buFont typeface="Arial" charset="0"/>
              <a:buChar char="•"/>
            </a:pPr>
            <a:endParaRPr lang="en-US" dirty="0"/>
          </a:p>
          <a:p>
            <a:pPr marL="139700" indent="-139700">
              <a:buFont typeface="Arial" charset="0"/>
              <a:buChar char="•"/>
            </a:pPr>
            <a:r>
              <a:rPr lang="en-US" dirty="0"/>
              <a:t>People / Customers</a:t>
            </a:r>
          </a:p>
          <a:p>
            <a:pPr marL="139700" indent="-139700">
              <a:buFont typeface="Arial" charset="0"/>
              <a:buChar char="•"/>
            </a:pPr>
            <a:endParaRPr lang="en-US" dirty="0"/>
          </a:p>
          <a:p>
            <a:pPr marL="139700" indent="-139700">
              <a:buFont typeface="Arial" charset="0"/>
              <a:buChar char="•"/>
            </a:pPr>
            <a:r>
              <a:rPr lang="en-US" dirty="0"/>
              <a:t>Products</a:t>
            </a:r>
          </a:p>
          <a:p>
            <a:pPr marL="139700" indent="-139700">
              <a:buFont typeface="Arial" charset="0"/>
              <a:buChar char="•"/>
            </a:pPr>
            <a:endParaRPr lang="en-US" dirty="0"/>
          </a:p>
          <a:p>
            <a:pPr marL="139700" indent="-139700">
              <a:buFont typeface="Arial" charset="0"/>
              <a:buChar char="•"/>
            </a:pPr>
            <a:r>
              <a:rPr lang="en-US" dirty="0"/>
              <a:t>Stocks</a:t>
            </a:r>
          </a:p>
          <a:p>
            <a:pPr marL="139700" indent="-139700">
              <a:buFont typeface="Arial" charset="0"/>
              <a:buChar char="•"/>
            </a:pPr>
            <a:endParaRPr lang="en-US" dirty="0"/>
          </a:p>
          <a:p>
            <a:pPr marL="139700" indent="-139700">
              <a:buFont typeface="Arial" charset="0"/>
              <a:buChar char="•"/>
            </a:pPr>
            <a:r>
              <a:rPr lang="en-US" dirty="0"/>
              <a:t>…</a:t>
            </a:r>
            <a:endParaRPr lang="en-US" dirty="0"/>
          </a:p>
        </p:txBody>
      </p:sp>
      <p:sp>
        <p:nvSpPr>
          <p:cNvPr id="27" name="TextBox 26"/>
          <p:cNvSpPr txBox="1"/>
          <p:nvPr/>
        </p:nvSpPr>
        <p:spPr>
          <a:xfrm>
            <a:off x="1833486" y="1095118"/>
            <a:ext cx="1225913" cy="369332"/>
          </a:xfrm>
          <a:prstGeom prst="rect">
            <a:avLst/>
          </a:prstGeom>
          <a:noFill/>
        </p:spPr>
        <p:txBody>
          <a:bodyPr wrap="none" rtlCol="0">
            <a:spAutoFit/>
          </a:bodyPr>
          <a:lstStyle/>
          <a:p>
            <a:r>
              <a:rPr lang="en-US" b="1" dirty="0"/>
              <a:t>In Real Life</a:t>
            </a:r>
            <a:endParaRPr lang="en-US" b="1" dirty="0"/>
          </a:p>
        </p:txBody>
      </p:sp>
      <p:pic>
        <p:nvPicPr>
          <p:cNvPr id="28" name="Picture 27" descr="scr_6_11.gif"/>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51134" y="1715534"/>
            <a:ext cx="2951855" cy="1896567"/>
          </a:xfrm>
          <a:prstGeom prst="rect">
            <a:avLst/>
          </a:prstGeom>
        </p:spPr>
      </p:pic>
      <p:cxnSp>
        <p:nvCxnSpPr>
          <p:cNvPr id="29" name="Straight Arrow Connector 28"/>
          <p:cNvCxnSpPr/>
          <p:nvPr/>
        </p:nvCxnSpPr>
        <p:spPr>
          <a:xfrm>
            <a:off x="5722259" y="1439621"/>
            <a:ext cx="371871" cy="264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719392" y="958086"/>
            <a:ext cx="1986185" cy="646331"/>
          </a:xfrm>
          <a:prstGeom prst="rect">
            <a:avLst/>
          </a:prstGeom>
          <a:noFill/>
        </p:spPr>
        <p:txBody>
          <a:bodyPr wrap="none" rtlCol="0">
            <a:spAutoFit/>
          </a:bodyPr>
          <a:lstStyle/>
          <a:p>
            <a:r>
              <a:rPr lang="en-US" b="1" dirty="0"/>
              <a:t>Features, but also </a:t>
            </a:r>
            <a:br>
              <a:rPr lang="en-US" b="1" dirty="0"/>
            </a:br>
            <a:r>
              <a:rPr lang="en-US" b="1" dirty="0"/>
              <a:t>loss of information</a:t>
            </a:r>
            <a:endParaRPr lang="en-US" b="1" dirty="0"/>
          </a:p>
        </p:txBody>
      </p:sp>
      <p:sp>
        <p:nvSpPr>
          <p:cNvPr id="31" name="TextBox 30"/>
          <p:cNvSpPr txBox="1"/>
          <p:nvPr/>
        </p:nvSpPr>
        <p:spPr>
          <a:xfrm>
            <a:off x="4951134" y="1722466"/>
            <a:ext cx="2951855" cy="3416320"/>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a:p>
            <a:endParaRPr lang="en-US" dirty="0"/>
          </a:p>
          <a:p>
            <a:endParaRPr lang="en-US" dirty="0"/>
          </a:p>
          <a:p>
            <a:r>
              <a:rPr lang="en-US" dirty="0"/>
              <a:t>	In Sample</a:t>
            </a:r>
            <a:endParaRPr lang="en-US" dirty="0"/>
          </a:p>
          <a:p>
            <a:endParaRPr lang="en-US" dirty="0"/>
          </a:p>
          <a:p>
            <a:endParaRPr lang="en-US" dirty="0"/>
          </a:p>
          <a:p>
            <a:endParaRPr lang="en-US" dirty="0"/>
          </a:p>
          <a:p>
            <a:endParaRPr lang="en-US" dirty="0"/>
          </a:p>
          <a:p>
            <a:endParaRPr lang="en-US" dirty="0"/>
          </a:p>
          <a:p>
            <a:r>
              <a:rPr lang="en-US" dirty="0"/>
              <a:t>	Out of Sample</a:t>
            </a:r>
            <a:endParaRPr lang="en-US" dirty="0"/>
          </a:p>
          <a:p>
            <a:endParaRPr lang="en-US" dirty="0"/>
          </a:p>
          <a:p>
            <a:endParaRPr lang="en-US" dirty="0"/>
          </a:p>
        </p:txBody>
      </p:sp>
      <p:sp>
        <p:nvSpPr>
          <p:cNvPr id="32" name="Rectangle 31"/>
          <p:cNvSpPr/>
          <p:nvPr/>
        </p:nvSpPr>
        <p:spPr>
          <a:xfrm>
            <a:off x="4398491" y="1722467"/>
            <a:ext cx="552642" cy="3416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Person 1</a:t>
            </a:r>
            <a:endParaRPr lang="en-US" sz="800" dirty="0"/>
          </a:p>
          <a:p>
            <a:pPr algn="ctr"/>
            <a:r>
              <a:rPr lang="en-US" sz="800" dirty="0"/>
              <a:t>Person 2</a:t>
            </a:r>
          </a:p>
          <a:p>
            <a:pPr algn="ctr"/>
            <a:r>
              <a:rPr lang="en-US" sz="800" dirty="0"/>
              <a:t>Person 3</a:t>
            </a:r>
          </a:p>
          <a:p>
            <a:pPr algn="ctr"/>
            <a:endParaRPr lang="en-US" sz="800" dirty="0"/>
          </a:p>
          <a:p>
            <a:pPr algn="ctr"/>
            <a:endParaRPr lang="en-US" sz="800" dirty="0"/>
          </a:p>
          <a:p>
            <a:pPr algn="ctr"/>
            <a:r>
              <a:rPr lang="en-US" sz="800" dirty="0"/>
              <a:t>.</a:t>
            </a:r>
            <a:endParaRPr lang="en-US" sz="800" dirty="0"/>
          </a:p>
          <a:p>
            <a:pPr algn="ctr"/>
            <a:r>
              <a:rPr lang="en-US" sz="800" dirty="0"/>
              <a:t>.</a:t>
            </a:r>
          </a:p>
          <a:p>
            <a:pPr algn="ctr"/>
            <a:r>
              <a:rPr lang="en-US" sz="800" dirty="0"/>
              <a:t>.</a:t>
            </a: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r>
              <a:rPr lang="en-US" sz="800" dirty="0"/>
              <a:t>Person N</a:t>
            </a:r>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dirty="0"/>
          </a:p>
        </p:txBody>
      </p:sp>
      <p:cxnSp>
        <p:nvCxnSpPr>
          <p:cNvPr id="33" name="Straight Arrow Connector 32"/>
          <p:cNvCxnSpPr/>
          <p:nvPr/>
        </p:nvCxnSpPr>
        <p:spPr>
          <a:xfrm flipV="1">
            <a:off x="3041006" y="2304293"/>
            <a:ext cx="1492793" cy="9526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7284750" y="2670114"/>
            <a:ext cx="14475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8821942" y="2228342"/>
            <a:ext cx="1880079" cy="2831544"/>
          </a:xfrm>
          <a:prstGeom prst="rect">
            <a:avLst/>
          </a:prstGeom>
          <a:noFill/>
        </p:spPr>
        <p:txBody>
          <a:bodyPr wrap="square" rtlCol="0">
            <a:spAutoFit/>
          </a:bodyPr>
          <a:lstStyle/>
          <a:p>
            <a:r>
              <a:rPr lang="en-US" b="1" dirty="0"/>
              <a:t>- Characteristics</a:t>
            </a:r>
          </a:p>
          <a:p>
            <a:r>
              <a:rPr lang="en-US" b="1" dirty="0"/>
              <a:t>- Patterns</a:t>
            </a:r>
          </a:p>
          <a:p>
            <a:r>
              <a:rPr lang="en-US" b="1" dirty="0"/>
              <a:t>- Models</a:t>
            </a:r>
          </a:p>
          <a:p>
            <a:endParaRPr lang="en-US" sz="800" b="1" dirty="0"/>
          </a:p>
          <a:p>
            <a:endParaRPr lang="en-US" sz="800" b="1" dirty="0"/>
          </a:p>
          <a:p>
            <a:endParaRPr lang="en-US" b="1" dirty="0"/>
          </a:p>
          <a:p>
            <a:r>
              <a:rPr lang="en-US" b="1" dirty="0"/>
              <a:t>- Predictions</a:t>
            </a:r>
          </a:p>
          <a:p>
            <a:r>
              <a:rPr lang="en-US" b="1" dirty="0"/>
              <a:t>- Similarities</a:t>
            </a:r>
          </a:p>
          <a:p>
            <a:r>
              <a:rPr lang="en-US" b="1" dirty="0"/>
              <a:t>- Differences</a:t>
            </a:r>
          </a:p>
          <a:p>
            <a:r>
              <a:rPr lang="en-US" b="1" dirty="0"/>
              <a:t>- Distance </a:t>
            </a:r>
          </a:p>
          <a:p>
            <a:endParaRPr lang="en-US" b="1" dirty="0"/>
          </a:p>
        </p:txBody>
      </p:sp>
      <p:cxnSp>
        <p:nvCxnSpPr>
          <p:cNvPr id="36" name="Straight Arrow Connector 35"/>
          <p:cNvCxnSpPr/>
          <p:nvPr/>
        </p:nvCxnSpPr>
        <p:spPr>
          <a:xfrm>
            <a:off x="7437150" y="4190125"/>
            <a:ext cx="12951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8210466" y="958086"/>
            <a:ext cx="2138278" cy="646331"/>
          </a:xfrm>
          <a:prstGeom prst="rect">
            <a:avLst/>
          </a:prstGeom>
          <a:noFill/>
        </p:spPr>
        <p:txBody>
          <a:bodyPr wrap="none" rtlCol="0">
            <a:spAutoFit/>
          </a:bodyPr>
          <a:lstStyle/>
          <a:p>
            <a:r>
              <a:rPr lang="en-US" b="1" dirty="0"/>
              <a:t>Some data </a:t>
            </a:r>
            <a:br>
              <a:rPr lang="en-US" b="1" dirty="0"/>
            </a:br>
            <a:r>
              <a:rPr lang="en-US" b="1" dirty="0"/>
              <a:t>has observed results</a:t>
            </a:r>
            <a:endParaRPr lang="en-US" b="1" dirty="0"/>
          </a:p>
        </p:txBody>
      </p:sp>
      <p:cxnSp>
        <p:nvCxnSpPr>
          <p:cNvPr id="38" name="Straight Arrow Connector 37"/>
          <p:cNvCxnSpPr/>
          <p:nvPr/>
        </p:nvCxnSpPr>
        <p:spPr>
          <a:xfrm flipH="1">
            <a:off x="7707117" y="1321044"/>
            <a:ext cx="391742" cy="2833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6641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2089135" y="91085"/>
            <a:ext cx="8229600" cy="668408"/>
          </a:xfrm>
        </p:spPr>
        <p:txBody>
          <a:bodyPr>
            <a:noAutofit/>
          </a:bodyPr>
          <a:lstStyle/>
          <a:p>
            <a:r>
              <a:rPr lang="en-US" sz="3800" b="1" dirty="0"/>
              <a:t>A High </a:t>
            </a:r>
            <a:r>
              <a:rPr lang="en-US" sz="3800" b="1" dirty="0"/>
              <a:t>L</a:t>
            </a:r>
            <a:r>
              <a:rPr lang="en-US" sz="3800" b="1" dirty="0"/>
              <a:t>evel </a:t>
            </a:r>
            <a:r>
              <a:rPr lang="en-US" sz="3800" b="1" dirty="0"/>
              <a:t>F</a:t>
            </a:r>
            <a:r>
              <a:rPr lang="en-US" sz="3800" b="1" dirty="0"/>
              <a:t>ramework </a:t>
            </a:r>
            <a:endParaRPr lang="en-US" sz="3800" b="1" dirty="0"/>
          </a:p>
        </p:txBody>
      </p:sp>
      <p:sp>
        <p:nvSpPr>
          <p:cNvPr id="26" name="TextBox 25"/>
          <p:cNvSpPr txBox="1"/>
          <p:nvPr/>
        </p:nvSpPr>
        <p:spPr>
          <a:xfrm>
            <a:off x="1833486" y="1579874"/>
            <a:ext cx="1793881" cy="36933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139700" indent="-139700">
              <a:buFont typeface="Arial" charset="0"/>
              <a:buChar char="•"/>
            </a:pPr>
            <a:r>
              <a:rPr lang="en-US" dirty="0"/>
              <a:t>Objects</a:t>
            </a:r>
          </a:p>
          <a:p>
            <a:pPr marL="139700" indent="-139700">
              <a:buFont typeface="Arial" charset="0"/>
              <a:buChar char="•"/>
            </a:pPr>
            <a:endParaRPr lang="en-US" dirty="0"/>
          </a:p>
          <a:p>
            <a:pPr marL="139700" indent="-139700">
              <a:buFont typeface="Arial" charset="0"/>
              <a:buChar char="•"/>
            </a:pPr>
            <a:r>
              <a:rPr lang="en-US" dirty="0"/>
              <a:t>Events / Experiments</a:t>
            </a:r>
          </a:p>
          <a:p>
            <a:pPr marL="139700" indent="-139700">
              <a:buFont typeface="Arial" charset="0"/>
              <a:buChar char="•"/>
            </a:pPr>
            <a:endParaRPr lang="en-US" dirty="0"/>
          </a:p>
          <a:p>
            <a:pPr marL="139700" indent="-139700">
              <a:buFont typeface="Arial" charset="0"/>
              <a:buChar char="•"/>
            </a:pPr>
            <a:r>
              <a:rPr lang="en-US" dirty="0"/>
              <a:t>People / Customers</a:t>
            </a:r>
          </a:p>
          <a:p>
            <a:pPr marL="139700" indent="-139700">
              <a:buFont typeface="Arial" charset="0"/>
              <a:buChar char="•"/>
            </a:pPr>
            <a:endParaRPr lang="en-US" dirty="0"/>
          </a:p>
          <a:p>
            <a:pPr marL="139700" indent="-139700">
              <a:buFont typeface="Arial" charset="0"/>
              <a:buChar char="•"/>
            </a:pPr>
            <a:r>
              <a:rPr lang="en-US" dirty="0"/>
              <a:t>Products</a:t>
            </a:r>
          </a:p>
          <a:p>
            <a:pPr marL="139700" indent="-139700">
              <a:buFont typeface="Arial" charset="0"/>
              <a:buChar char="•"/>
            </a:pPr>
            <a:endParaRPr lang="en-US" dirty="0"/>
          </a:p>
          <a:p>
            <a:pPr marL="139700" indent="-139700">
              <a:buFont typeface="Arial" charset="0"/>
              <a:buChar char="•"/>
            </a:pPr>
            <a:r>
              <a:rPr lang="en-US" dirty="0"/>
              <a:t>Stocks</a:t>
            </a:r>
          </a:p>
          <a:p>
            <a:pPr marL="139700" indent="-139700">
              <a:buFont typeface="Arial" charset="0"/>
              <a:buChar char="•"/>
            </a:pPr>
            <a:endParaRPr lang="en-US" dirty="0"/>
          </a:p>
          <a:p>
            <a:pPr marL="139700" indent="-139700">
              <a:buFont typeface="Arial" charset="0"/>
              <a:buChar char="•"/>
            </a:pPr>
            <a:r>
              <a:rPr lang="en-US" dirty="0"/>
              <a:t>…</a:t>
            </a:r>
            <a:endParaRPr lang="en-US" dirty="0"/>
          </a:p>
        </p:txBody>
      </p:sp>
      <p:sp>
        <p:nvSpPr>
          <p:cNvPr id="27" name="TextBox 26"/>
          <p:cNvSpPr txBox="1"/>
          <p:nvPr/>
        </p:nvSpPr>
        <p:spPr>
          <a:xfrm>
            <a:off x="1833486" y="1095118"/>
            <a:ext cx="1225913" cy="369332"/>
          </a:xfrm>
          <a:prstGeom prst="rect">
            <a:avLst/>
          </a:prstGeom>
          <a:noFill/>
        </p:spPr>
        <p:txBody>
          <a:bodyPr wrap="none" rtlCol="0">
            <a:spAutoFit/>
          </a:bodyPr>
          <a:lstStyle/>
          <a:p>
            <a:r>
              <a:rPr lang="en-US" b="1" dirty="0"/>
              <a:t>In Real Life</a:t>
            </a:r>
            <a:endParaRPr lang="en-US" b="1" dirty="0"/>
          </a:p>
        </p:txBody>
      </p:sp>
      <p:pic>
        <p:nvPicPr>
          <p:cNvPr id="28" name="Picture 27" descr="scr_6_11.gif"/>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51134" y="1715534"/>
            <a:ext cx="2951855" cy="1896567"/>
          </a:xfrm>
          <a:prstGeom prst="rect">
            <a:avLst/>
          </a:prstGeom>
        </p:spPr>
      </p:pic>
      <p:cxnSp>
        <p:nvCxnSpPr>
          <p:cNvPr id="29" name="Straight Arrow Connector 28"/>
          <p:cNvCxnSpPr/>
          <p:nvPr/>
        </p:nvCxnSpPr>
        <p:spPr>
          <a:xfrm>
            <a:off x="5722259" y="1439621"/>
            <a:ext cx="371871" cy="264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719392" y="958086"/>
            <a:ext cx="1986185" cy="646331"/>
          </a:xfrm>
          <a:prstGeom prst="rect">
            <a:avLst/>
          </a:prstGeom>
          <a:noFill/>
        </p:spPr>
        <p:txBody>
          <a:bodyPr wrap="none" rtlCol="0">
            <a:spAutoFit/>
          </a:bodyPr>
          <a:lstStyle/>
          <a:p>
            <a:r>
              <a:rPr lang="en-US" b="1" dirty="0"/>
              <a:t>Features, but also </a:t>
            </a:r>
            <a:br>
              <a:rPr lang="en-US" b="1" dirty="0"/>
            </a:br>
            <a:r>
              <a:rPr lang="en-US" b="1" dirty="0"/>
              <a:t>loss of information</a:t>
            </a:r>
            <a:endParaRPr lang="en-US" b="1" dirty="0"/>
          </a:p>
        </p:txBody>
      </p:sp>
      <p:sp>
        <p:nvSpPr>
          <p:cNvPr id="31" name="TextBox 30"/>
          <p:cNvSpPr txBox="1"/>
          <p:nvPr/>
        </p:nvSpPr>
        <p:spPr>
          <a:xfrm>
            <a:off x="4951134" y="1722466"/>
            <a:ext cx="2951855" cy="3416320"/>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a:p>
            <a:endParaRPr lang="en-US" dirty="0"/>
          </a:p>
          <a:p>
            <a:endParaRPr lang="en-US" dirty="0"/>
          </a:p>
          <a:p>
            <a:r>
              <a:rPr lang="en-US" dirty="0"/>
              <a:t>	In Sample</a:t>
            </a:r>
            <a:endParaRPr lang="en-US" dirty="0"/>
          </a:p>
          <a:p>
            <a:endParaRPr lang="en-US" dirty="0"/>
          </a:p>
          <a:p>
            <a:endParaRPr lang="en-US" dirty="0"/>
          </a:p>
          <a:p>
            <a:endParaRPr lang="en-US" dirty="0"/>
          </a:p>
          <a:p>
            <a:endParaRPr lang="en-US" dirty="0"/>
          </a:p>
          <a:p>
            <a:endParaRPr lang="en-US" dirty="0"/>
          </a:p>
          <a:p>
            <a:r>
              <a:rPr lang="en-US" dirty="0"/>
              <a:t>	Out of Sample</a:t>
            </a:r>
            <a:endParaRPr lang="en-US" dirty="0"/>
          </a:p>
          <a:p>
            <a:endParaRPr lang="en-US" dirty="0"/>
          </a:p>
          <a:p>
            <a:endParaRPr lang="en-US" dirty="0"/>
          </a:p>
        </p:txBody>
      </p:sp>
      <p:sp>
        <p:nvSpPr>
          <p:cNvPr id="32" name="Rectangle 31"/>
          <p:cNvSpPr/>
          <p:nvPr/>
        </p:nvSpPr>
        <p:spPr>
          <a:xfrm>
            <a:off x="4398491" y="1722467"/>
            <a:ext cx="552642" cy="3416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Person 1</a:t>
            </a:r>
            <a:endParaRPr lang="en-US" sz="800" dirty="0"/>
          </a:p>
          <a:p>
            <a:pPr algn="ctr"/>
            <a:r>
              <a:rPr lang="en-US" sz="800" dirty="0"/>
              <a:t>Person 2</a:t>
            </a:r>
          </a:p>
          <a:p>
            <a:pPr algn="ctr"/>
            <a:r>
              <a:rPr lang="en-US" sz="800" dirty="0"/>
              <a:t>Person 3</a:t>
            </a:r>
          </a:p>
          <a:p>
            <a:pPr algn="ctr"/>
            <a:endParaRPr lang="en-US" sz="800" dirty="0"/>
          </a:p>
          <a:p>
            <a:pPr algn="ctr"/>
            <a:endParaRPr lang="en-US" sz="800" dirty="0"/>
          </a:p>
          <a:p>
            <a:pPr algn="ctr"/>
            <a:r>
              <a:rPr lang="en-US" sz="800" dirty="0"/>
              <a:t>.</a:t>
            </a:r>
            <a:endParaRPr lang="en-US" sz="800" dirty="0"/>
          </a:p>
          <a:p>
            <a:pPr algn="ctr"/>
            <a:r>
              <a:rPr lang="en-US" sz="800" dirty="0"/>
              <a:t>.</a:t>
            </a:r>
          </a:p>
          <a:p>
            <a:pPr algn="ctr"/>
            <a:r>
              <a:rPr lang="en-US" sz="800" dirty="0"/>
              <a:t>.</a:t>
            </a: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r>
              <a:rPr lang="en-US" sz="800" dirty="0"/>
              <a:t>Person N</a:t>
            </a:r>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dirty="0"/>
          </a:p>
        </p:txBody>
      </p:sp>
      <p:cxnSp>
        <p:nvCxnSpPr>
          <p:cNvPr id="33" name="Straight Arrow Connector 32"/>
          <p:cNvCxnSpPr/>
          <p:nvPr/>
        </p:nvCxnSpPr>
        <p:spPr>
          <a:xfrm flipV="1">
            <a:off x="3041006" y="2304293"/>
            <a:ext cx="1492793" cy="9526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7284750" y="2670114"/>
            <a:ext cx="14475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8821942" y="2228342"/>
            <a:ext cx="1880079" cy="2831544"/>
          </a:xfrm>
          <a:prstGeom prst="rect">
            <a:avLst/>
          </a:prstGeom>
          <a:noFill/>
        </p:spPr>
        <p:txBody>
          <a:bodyPr wrap="square" rtlCol="0">
            <a:spAutoFit/>
          </a:bodyPr>
          <a:lstStyle/>
          <a:p>
            <a:r>
              <a:rPr lang="en-US" b="1" dirty="0"/>
              <a:t>- Characteristics</a:t>
            </a:r>
          </a:p>
          <a:p>
            <a:r>
              <a:rPr lang="en-US" b="1" dirty="0"/>
              <a:t>- Patterns</a:t>
            </a:r>
          </a:p>
          <a:p>
            <a:r>
              <a:rPr lang="en-US" b="1" dirty="0"/>
              <a:t>- Models</a:t>
            </a:r>
          </a:p>
          <a:p>
            <a:endParaRPr lang="en-US" sz="800" b="1" dirty="0"/>
          </a:p>
          <a:p>
            <a:endParaRPr lang="en-US" sz="800" b="1" dirty="0"/>
          </a:p>
          <a:p>
            <a:endParaRPr lang="en-US" b="1" dirty="0"/>
          </a:p>
          <a:p>
            <a:r>
              <a:rPr lang="en-US" b="1" dirty="0"/>
              <a:t>- Predictions</a:t>
            </a:r>
          </a:p>
          <a:p>
            <a:r>
              <a:rPr lang="en-US" b="1" dirty="0"/>
              <a:t>- Similarities</a:t>
            </a:r>
          </a:p>
          <a:p>
            <a:r>
              <a:rPr lang="en-US" b="1" dirty="0"/>
              <a:t>- Differences</a:t>
            </a:r>
          </a:p>
          <a:p>
            <a:r>
              <a:rPr lang="en-US" b="1" dirty="0"/>
              <a:t>- Distance </a:t>
            </a:r>
          </a:p>
          <a:p>
            <a:endParaRPr lang="en-US" b="1" dirty="0"/>
          </a:p>
        </p:txBody>
      </p:sp>
      <p:cxnSp>
        <p:nvCxnSpPr>
          <p:cNvPr id="36" name="Straight Arrow Connector 35"/>
          <p:cNvCxnSpPr/>
          <p:nvPr/>
        </p:nvCxnSpPr>
        <p:spPr>
          <a:xfrm>
            <a:off x="7437150" y="4190125"/>
            <a:ext cx="12951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8210466" y="958086"/>
            <a:ext cx="2138278" cy="646331"/>
          </a:xfrm>
          <a:prstGeom prst="rect">
            <a:avLst/>
          </a:prstGeom>
          <a:noFill/>
        </p:spPr>
        <p:txBody>
          <a:bodyPr wrap="none" rtlCol="0">
            <a:spAutoFit/>
          </a:bodyPr>
          <a:lstStyle/>
          <a:p>
            <a:r>
              <a:rPr lang="en-US" b="1" dirty="0"/>
              <a:t>Some data </a:t>
            </a:r>
            <a:br>
              <a:rPr lang="en-US" b="1" dirty="0"/>
            </a:br>
            <a:r>
              <a:rPr lang="en-US" b="1" dirty="0"/>
              <a:t>has observed results</a:t>
            </a:r>
            <a:endParaRPr lang="en-US" b="1" dirty="0"/>
          </a:p>
        </p:txBody>
      </p:sp>
      <p:cxnSp>
        <p:nvCxnSpPr>
          <p:cNvPr id="38" name="Straight Arrow Connector 37"/>
          <p:cNvCxnSpPr/>
          <p:nvPr/>
        </p:nvCxnSpPr>
        <p:spPr>
          <a:xfrm flipH="1">
            <a:off x="7707117" y="1321044"/>
            <a:ext cx="391742" cy="2833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2682" y="256094"/>
            <a:ext cx="10739718" cy="563231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b="1" dirty="0">
                <a:solidFill>
                  <a:schemeClr val="tx2"/>
                </a:solidFill>
              </a:rPr>
              <a:t>In this class, we will learn ways to:</a:t>
            </a:r>
            <a:br>
              <a:rPr lang="en-US" sz="2400" b="1" dirty="0">
                <a:solidFill>
                  <a:schemeClr val="tx2"/>
                </a:solidFill>
              </a:rPr>
            </a:br>
            <a:endParaRPr lang="en-US" sz="2400" dirty="0">
              <a:solidFill>
                <a:schemeClr val="tx2"/>
              </a:solidFill>
            </a:endParaRPr>
          </a:p>
          <a:p>
            <a:r>
              <a:rPr lang="en-US" sz="2400" dirty="0">
                <a:solidFill>
                  <a:schemeClr val="tx2"/>
                </a:solidFill>
              </a:rPr>
              <a:t>* Collect the data about objects</a:t>
            </a:r>
          </a:p>
          <a:p>
            <a:endParaRPr lang="en-US" sz="2400" dirty="0">
              <a:solidFill>
                <a:schemeClr val="tx2"/>
              </a:solidFill>
            </a:endParaRPr>
          </a:p>
          <a:p>
            <a:r>
              <a:rPr lang="en-US" sz="2400" dirty="0">
                <a:solidFill>
                  <a:schemeClr val="tx2"/>
                </a:solidFill>
              </a:rPr>
              <a:t>* Combine data sources when needed</a:t>
            </a:r>
          </a:p>
          <a:p>
            <a:endParaRPr lang="en-US" sz="2400" dirty="0">
              <a:solidFill>
                <a:schemeClr val="tx2"/>
              </a:solidFill>
            </a:endParaRPr>
          </a:p>
          <a:p>
            <a:r>
              <a:rPr lang="en-US" sz="2400" dirty="0">
                <a:solidFill>
                  <a:schemeClr val="tx2"/>
                </a:solidFill>
              </a:rPr>
              <a:t>* Use </a:t>
            </a:r>
            <a:r>
              <a:rPr lang="en-US" sz="2400" dirty="0">
                <a:solidFill>
                  <a:schemeClr val="tx2"/>
                </a:solidFill>
              </a:rPr>
              <a:t>t</a:t>
            </a:r>
            <a:r>
              <a:rPr lang="en-US" sz="2400" dirty="0">
                <a:solidFill>
                  <a:schemeClr val="tx2"/>
                </a:solidFill>
              </a:rPr>
              <a:t>ables and databases to store</a:t>
            </a:r>
          </a:p>
          <a:p>
            <a:endParaRPr lang="en-US" sz="2400" dirty="0">
              <a:solidFill>
                <a:schemeClr val="tx2"/>
              </a:solidFill>
            </a:endParaRPr>
          </a:p>
          <a:p>
            <a:r>
              <a:rPr lang="en-US" sz="2400" dirty="0">
                <a:solidFill>
                  <a:schemeClr val="tx2"/>
                </a:solidFill>
              </a:rPr>
              <a:t>* Practice making good “features” </a:t>
            </a:r>
          </a:p>
          <a:p>
            <a:endParaRPr lang="en-US" sz="2400" dirty="0">
              <a:solidFill>
                <a:schemeClr val="tx2"/>
              </a:solidFill>
            </a:endParaRPr>
          </a:p>
          <a:p>
            <a:r>
              <a:rPr lang="en-US" sz="2400" dirty="0">
                <a:solidFill>
                  <a:schemeClr val="tx2"/>
                </a:solidFill>
              </a:rPr>
              <a:t>* Learn to Analyze; Compute, Classify, Predict</a:t>
            </a:r>
          </a:p>
          <a:p>
            <a:endParaRPr lang="en-US" sz="2400" dirty="0">
              <a:solidFill>
                <a:schemeClr val="tx2"/>
              </a:solidFill>
            </a:endParaRPr>
          </a:p>
          <a:p>
            <a:r>
              <a:rPr lang="en-US" sz="2400" dirty="0">
                <a:solidFill>
                  <a:schemeClr val="tx2"/>
                </a:solidFill>
              </a:rPr>
              <a:t>* Visualize some results</a:t>
            </a:r>
          </a:p>
          <a:p>
            <a:endParaRPr lang="en-US" sz="2400" dirty="0">
              <a:solidFill>
                <a:schemeClr val="tx2"/>
              </a:solidFill>
            </a:endParaRPr>
          </a:p>
          <a:p>
            <a:r>
              <a:rPr lang="en-US" sz="2400" dirty="0">
                <a:solidFill>
                  <a:schemeClr val="tx2"/>
                </a:solidFill>
              </a:rPr>
              <a:t>Use cookbook applications to get you started on your own applied project in a group</a:t>
            </a:r>
            <a:r>
              <a:rPr lang="en-US" sz="2400" dirty="0">
                <a:solidFill>
                  <a:schemeClr val="accent6">
                    <a:lumMod val="75000"/>
                  </a:schemeClr>
                </a:solidFill>
              </a:rPr>
              <a:t>.</a:t>
            </a:r>
          </a:p>
        </p:txBody>
      </p:sp>
    </p:spTree>
    <p:extLst>
      <p:ext uri="{BB962C8B-B14F-4D97-AF65-F5344CB8AC3E}">
        <p14:creationId xmlns:p14="http://schemas.microsoft.com/office/powerpoint/2010/main" val="20762556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2064" y="2782527"/>
            <a:ext cx="6217894" cy="923330"/>
          </a:xfrm>
          <a:prstGeom prst="rect">
            <a:avLst/>
          </a:prstGeom>
          <a:solidFill>
            <a:schemeClr val="tx1">
              <a:alpha val="86000"/>
            </a:schemeClr>
          </a:solidFill>
          <a:effectLst>
            <a:outerShdw blurRad="50800" dist="38100" dir="2700000" algn="tl" rotWithShape="0">
              <a:srgbClr val="000000">
                <a:alpha val="43000"/>
              </a:srgbClr>
            </a:outerShdw>
          </a:effectLst>
        </p:spPr>
        <p:txBody>
          <a:bodyPr wrap="square" lIns="274320" tIns="274320" rIns="274320" bIns="274320" rtlCol="0">
            <a:spAutoFit/>
          </a:bodyPr>
          <a:lstStyle/>
          <a:p>
            <a:pPr algn="ctr"/>
            <a:r>
              <a:rPr lang="en-US" sz="2400" dirty="0">
                <a:solidFill>
                  <a:schemeClr val="bg1"/>
                </a:solidFill>
                <a:latin typeface="Helvetica Neue Light"/>
                <a:cs typeface="Helvetica Neue Light"/>
              </a:rPr>
              <a:t>End of Section</a:t>
            </a:r>
          </a:p>
        </p:txBody>
      </p:sp>
    </p:spTree>
    <p:extLst>
      <p:ext uri="{BB962C8B-B14F-4D97-AF65-F5344CB8AC3E}">
        <p14:creationId xmlns:p14="http://schemas.microsoft.com/office/powerpoint/2010/main" val="2398564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800" b="1" dirty="0"/>
              <a:t>Basic Concept of Working with Data</a:t>
            </a:r>
            <a:endParaRPr lang="en-US" sz="3800" b="1" dirty="0"/>
          </a:p>
        </p:txBody>
      </p:sp>
      <p:pic>
        <p:nvPicPr>
          <p:cNvPr id="4" name="Picture 3" descr="data-insight-ac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112" y="1972675"/>
            <a:ext cx="7351889" cy="2386678"/>
          </a:xfrm>
          <a:prstGeom prst="rect">
            <a:avLst/>
          </a:prstGeom>
        </p:spPr>
      </p:pic>
      <p:sp>
        <p:nvSpPr>
          <p:cNvPr id="16" name="TextBox 15"/>
          <p:cNvSpPr txBox="1"/>
          <p:nvPr/>
        </p:nvSpPr>
        <p:spPr>
          <a:xfrm>
            <a:off x="4882445" y="4701991"/>
            <a:ext cx="1967142" cy="646331"/>
          </a:xfrm>
          <a:prstGeom prst="rect">
            <a:avLst/>
          </a:prstGeom>
          <a:noFill/>
        </p:spPr>
        <p:txBody>
          <a:bodyPr wrap="none" rtlCol="0">
            <a:spAutoFit/>
          </a:bodyPr>
          <a:lstStyle/>
          <a:p>
            <a:pPr marL="285750" indent="-285750">
              <a:buFont typeface="Arial" charset="0"/>
              <a:buChar char="•"/>
            </a:pPr>
            <a:r>
              <a:rPr lang="en-US" dirty="0"/>
              <a:t>Data Wrangling</a:t>
            </a:r>
          </a:p>
          <a:p>
            <a:pPr marL="285750" indent="-285750">
              <a:buFont typeface="Arial" charset="0"/>
              <a:buChar char="•"/>
            </a:pPr>
            <a:r>
              <a:rPr lang="en-US" dirty="0"/>
              <a:t>In Production</a:t>
            </a:r>
            <a:endParaRPr lang="en-US" dirty="0"/>
          </a:p>
        </p:txBody>
      </p:sp>
    </p:spTree>
    <p:extLst>
      <p:ext uri="{BB962C8B-B14F-4D97-AF65-F5344CB8AC3E}">
        <p14:creationId xmlns:p14="http://schemas.microsoft.com/office/powerpoint/2010/main" val="14203634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800" b="1" dirty="0"/>
              <a:t>Human Interpretation of Data</a:t>
            </a:r>
            <a:endParaRPr lang="en-US" sz="3800" b="1" dirty="0"/>
          </a:p>
        </p:txBody>
      </p:sp>
      <p:pic>
        <p:nvPicPr>
          <p:cNvPr id="6" name="Picture 5" descr="big_data_site.jpg"/>
          <p:cNvPicPr>
            <a:picLocks noChangeAspect="1"/>
          </p:cNvPicPr>
          <p:nvPr/>
        </p:nvPicPr>
        <p:blipFill rotWithShape="1">
          <a:blip r:embed="rId2">
            <a:extLst>
              <a:ext uri="{28A0092B-C50C-407E-A947-70E740481C1C}">
                <a14:useLocalDpi xmlns:a14="http://schemas.microsoft.com/office/drawing/2010/main" val="0"/>
              </a:ext>
            </a:extLst>
          </a:blip>
          <a:srcRect r="58078"/>
          <a:stretch/>
        </p:blipFill>
        <p:spPr>
          <a:xfrm>
            <a:off x="8109348" y="1756756"/>
            <a:ext cx="2346987" cy="3132145"/>
          </a:xfrm>
          <a:prstGeom prst="rect">
            <a:avLst/>
          </a:prstGeom>
        </p:spPr>
      </p:pic>
      <p:pic>
        <p:nvPicPr>
          <p:cNvPr id="7" name="Picture 6" descr="ur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924678"/>
            <a:ext cx="1718733" cy="1718733"/>
          </a:xfrm>
          <a:prstGeom prst="rect">
            <a:avLst/>
          </a:prstGeom>
        </p:spPr>
      </p:pic>
      <p:pic>
        <p:nvPicPr>
          <p:cNvPr id="9" name="Picture 8" descr="0821_facebookstorage_630x4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1667" y="3722104"/>
            <a:ext cx="3273777" cy="2182518"/>
          </a:xfrm>
          <a:prstGeom prst="rect">
            <a:avLst/>
          </a:prstGeom>
        </p:spPr>
      </p:pic>
      <p:cxnSp>
        <p:nvCxnSpPr>
          <p:cNvPr id="11" name="Straight Arrow Connector 10"/>
          <p:cNvCxnSpPr/>
          <p:nvPr/>
        </p:nvCxnSpPr>
        <p:spPr>
          <a:xfrm>
            <a:off x="3076222" y="2487711"/>
            <a:ext cx="4754034" cy="0"/>
          </a:xfrm>
          <a:prstGeom prst="straightConnector1">
            <a:avLst/>
          </a:prstGeom>
          <a:ln w="38100">
            <a:headEnd type="arrow"/>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395634" y="4526931"/>
            <a:ext cx="561622" cy="0"/>
          </a:xfrm>
          <a:prstGeom prst="straightConnector1">
            <a:avLst/>
          </a:prstGeom>
          <a:ln w="38100">
            <a:headEnd type="arrow"/>
            <a:tailEnd type="none"/>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782151" y="1415267"/>
            <a:ext cx="1032655" cy="430887"/>
          </a:xfrm>
          <a:prstGeom prst="rect">
            <a:avLst/>
          </a:prstGeom>
          <a:noFill/>
        </p:spPr>
        <p:txBody>
          <a:bodyPr wrap="none" rtlCol="0">
            <a:spAutoFit/>
          </a:bodyPr>
          <a:lstStyle/>
          <a:p>
            <a:r>
              <a:rPr lang="en-US" sz="2200" b="1" dirty="0"/>
              <a:t>Human</a:t>
            </a:r>
            <a:endParaRPr lang="en-US" sz="2200" b="1" dirty="0"/>
          </a:p>
        </p:txBody>
      </p:sp>
      <p:sp>
        <p:nvSpPr>
          <p:cNvPr id="5" name="TextBox 4"/>
          <p:cNvSpPr txBox="1"/>
          <p:nvPr/>
        </p:nvSpPr>
        <p:spPr>
          <a:xfrm>
            <a:off x="4842784" y="6122391"/>
            <a:ext cx="1095172" cy="369332"/>
          </a:xfrm>
          <a:prstGeom prst="rect">
            <a:avLst/>
          </a:prstGeom>
          <a:noFill/>
        </p:spPr>
        <p:txBody>
          <a:bodyPr wrap="none" rtlCol="0">
            <a:spAutoFit/>
          </a:bodyPr>
          <a:lstStyle/>
          <a:p>
            <a:r>
              <a:rPr lang="en-US" dirty="0"/>
              <a:t>Machines</a:t>
            </a:r>
            <a:endParaRPr lang="en-US" dirty="0"/>
          </a:p>
        </p:txBody>
      </p:sp>
      <p:sp>
        <p:nvSpPr>
          <p:cNvPr id="8" name="TextBox 7"/>
          <p:cNvSpPr txBox="1"/>
          <p:nvPr/>
        </p:nvSpPr>
        <p:spPr>
          <a:xfrm>
            <a:off x="8157525" y="1237076"/>
            <a:ext cx="2281522" cy="430887"/>
          </a:xfrm>
          <a:prstGeom prst="rect">
            <a:avLst/>
          </a:prstGeom>
          <a:noFill/>
        </p:spPr>
        <p:txBody>
          <a:bodyPr wrap="none" rtlCol="0">
            <a:spAutoFit/>
          </a:bodyPr>
          <a:lstStyle/>
          <a:p>
            <a:r>
              <a:rPr lang="en-US" sz="2200" b="1" dirty="0"/>
              <a:t>Large Sets of Data</a:t>
            </a:r>
            <a:endParaRPr lang="en-US" sz="2200" b="1" dirty="0"/>
          </a:p>
        </p:txBody>
      </p:sp>
      <p:cxnSp>
        <p:nvCxnSpPr>
          <p:cNvPr id="14" name="Straight Arrow Connector 13"/>
          <p:cNvCxnSpPr/>
          <p:nvPr/>
        </p:nvCxnSpPr>
        <p:spPr>
          <a:xfrm>
            <a:off x="3076223" y="3643411"/>
            <a:ext cx="674511" cy="522705"/>
          </a:xfrm>
          <a:prstGeom prst="straightConnector1">
            <a:avLst/>
          </a:prstGeom>
          <a:ln w="38100">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870624" y="2890459"/>
            <a:ext cx="970779" cy="430887"/>
          </a:xfrm>
          <a:prstGeom prst="rect">
            <a:avLst/>
          </a:prstGeom>
          <a:noFill/>
        </p:spPr>
        <p:txBody>
          <a:bodyPr wrap="none" rtlCol="0">
            <a:spAutoFit/>
          </a:bodyPr>
          <a:lstStyle/>
          <a:p>
            <a:r>
              <a:rPr lang="en-US" sz="2200" b="1" dirty="0"/>
              <a:t>Insight</a:t>
            </a:r>
            <a:endParaRPr lang="en-US" sz="2200" b="1" dirty="0"/>
          </a:p>
        </p:txBody>
      </p:sp>
    </p:spTree>
    <p:extLst>
      <p:ext uri="{BB962C8B-B14F-4D97-AF65-F5344CB8AC3E}">
        <p14:creationId xmlns:p14="http://schemas.microsoft.com/office/powerpoint/2010/main" val="27919135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7977" y="3011022"/>
            <a:ext cx="8229600" cy="668408"/>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How did data become such a big deal?</a:t>
            </a:r>
            <a:endParaRPr lang="en-US" dirty="0"/>
          </a:p>
        </p:txBody>
      </p:sp>
    </p:spTree>
    <p:extLst>
      <p:ext uri="{BB962C8B-B14F-4D97-AF65-F5344CB8AC3E}">
        <p14:creationId xmlns:p14="http://schemas.microsoft.com/office/powerpoint/2010/main" val="41247915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468" y="-1002612"/>
            <a:ext cx="8229600" cy="668408"/>
          </a:xfrm>
        </p:spPr>
        <p:txBody>
          <a:bodyPr>
            <a:normAutofit fontScale="90000"/>
          </a:bodyPr>
          <a:lstStyle/>
          <a:p>
            <a:r>
              <a:rPr lang="en-US" dirty="0" smtClean="0"/>
              <a:t>Model Examples for things that </a:t>
            </a:r>
            <a:br>
              <a:rPr lang="en-US" dirty="0" smtClean="0"/>
            </a:br>
            <a:r>
              <a:rPr lang="en-US" dirty="0" smtClean="0"/>
              <a:t>normally require human judgment</a:t>
            </a:r>
            <a:endParaRPr lang="en-US" dirty="0"/>
          </a:p>
        </p:txBody>
      </p:sp>
      <p:pic>
        <p:nvPicPr>
          <p:cNvPr id="4" name="Picture 3" descr="wine-bottle-sizes-4.jpg"/>
          <p:cNvPicPr>
            <a:picLocks noChangeAspect="1"/>
          </p:cNvPicPr>
          <p:nvPr/>
        </p:nvPicPr>
        <p:blipFill rotWithShape="1">
          <a:blip r:embed="rId2"/>
          <a:srcRect l="9863" t="1705" r="2494" b="1"/>
          <a:stretch/>
        </p:blipFill>
        <p:spPr>
          <a:xfrm>
            <a:off x="0" y="-334204"/>
            <a:ext cx="12192000" cy="9077869"/>
          </a:xfrm>
          <a:prstGeom prst="rect">
            <a:avLst/>
          </a:prstGeom>
        </p:spPr>
      </p:pic>
      <p:sp>
        <p:nvSpPr>
          <p:cNvPr id="5" name="Title 1"/>
          <p:cNvSpPr txBox="1">
            <a:spLocks/>
          </p:cNvSpPr>
          <p:nvPr/>
        </p:nvSpPr>
        <p:spPr>
          <a:xfrm>
            <a:off x="1913468" y="407344"/>
            <a:ext cx="8229600" cy="668408"/>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ctr" defTabSz="457200" rtl="0" eaLnBrk="1" latinLnBrk="0" hangingPunct="1">
              <a:spcBef>
                <a:spcPct val="0"/>
              </a:spcBef>
              <a:buNone/>
              <a:defRPr sz="28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800" b="1" dirty="0"/>
              <a:t>Scoring Wine</a:t>
            </a:r>
            <a:endParaRPr lang="en-US" sz="3800" b="1" dirty="0"/>
          </a:p>
        </p:txBody>
      </p:sp>
      <p:sp>
        <p:nvSpPr>
          <p:cNvPr id="23" name="Content Placeholder 22"/>
          <p:cNvSpPr>
            <a:spLocks noGrp="1"/>
          </p:cNvSpPr>
          <p:nvPr>
            <p:ph idx="1"/>
          </p:nvPr>
        </p:nvSpPr>
        <p:spPr>
          <a:xfrm>
            <a:off x="2412157" y="4374777"/>
            <a:ext cx="8115413" cy="2180873"/>
          </a:xfrm>
        </p:spPr>
        <p:style>
          <a:lnRef idx="2">
            <a:schemeClr val="dk1">
              <a:shade val="50000"/>
            </a:schemeClr>
          </a:lnRef>
          <a:fillRef idx="1">
            <a:schemeClr val="dk1"/>
          </a:fillRef>
          <a:effectRef idx="0">
            <a:schemeClr val="dk1"/>
          </a:effectRef>
          <a:fontRef idx="minor">
            <a:schemeClr val="lt1"/>
          </a:fontRef>
        </p:style>
        <p:txBody>
          <a:bodyPr>
            <a:normAutofit fontScale="77500" lnSpcReduction="20000"/>
          </a:bodyPr>
          <a:lstStyle/>
          <a:p>
            <a:pPr marL="0" indent="0">
              <a:buNone/>
              <a:tabLst>
                <a:tab pos="1550988" algn="l"/>
              </a:tabLst>
            </a:pPr>
            <a:r>
              <a:rPr lang="en-US" sz="2600" dirty="0"/>
              <a:t>Wine quality = </a:t>
            </a:r>
          </a:p>
          <a:p>
            <a:pPr marL="0" indent="0">
              <a:buNone/>
              <a:tabLst>
                <a:tab pos="1550988" algn="l"/>
              </a:tabLst>
            </a:pPr>
            <a:r>
              <a:rPr lang="en-US" sz="2600" dirty="0"/>
              <a:t>	12.145 + </a:t>
            </a:r>
          </a:p>
          <a:p>
            <a:pPr marL="0" indent="0">
              <a:buNone/>
              <a:tabLst>
                <a:tab pos="1550988" algn="l"/>
              </a:tabLst>
            </a:pPr>
            <a:r>
              <a:rPr lang="en-US" sz="2600" dirty="0"/>
              <a:t>	0.00117 x (winter rainfall ) +</a:t>
            </a:r>
          </a:p>
          <a:p>
            <a:pPr marL="0" indent="0">
              <a:buNone/>
              <a:tabLst>
                <a:tab pos="1550988" algn="l"/>
              </a:tabLst>
            </a:pPr>
            <a:r>
              <a:rPr lang="en-US" sz="2600" dirty="0"/>
              <a:t>	0.0614 x (average growing season temperature) – </a:t>
            </a:r>
          </a:p>
          <a:p>
            <a:pPr marL="0" indent="0">
              <a:buNone/>
              <a:tabLst>
                <a:tab pos="1550988" algn="l"/>
              </a:tabLst>
            </a:pPr>
            <a:r>
              <a:rPr lang="en-US" sz="2600" dirty="0"/>
              <a:t>	0.00386 x (harvest rainfall)</a:t>
            </a:r>
          </a:p>
          <a:p>
            <a:pPr marL="0" indent="0">
              <a:buNone/>
            </a:pPr>
            <a:endParaRPr lang="en-US" sz="2200" dirty="0"/>
          </a:p>
          <a:p>
            <a:pPr marL="0" indent="0" algn="ctr">
              <a:buNone/>
            </a:pPr>
            <a:r>
              <a:rPr lang="en-US" sz="2400" i="1" dirty="0"/>
              <a:t>Oren </a:t>
            </a:r>
            <a:r>
              <a:rPr lang="en-US" sz="2400" i="1" dirty="0" err="1"/>
              <a:t>Ashenfelter</a:t>
            </a:r>
            <a:r>
              <a:rPr lang="en-US" sz="2400" i="1" dirty="0"/>
              <a:t>, </a:t>
            </a:r>
            <a:r>
              <a:rPr lang="en-US" sz="2400" i="1" dirty="0"/>
              <a:t>Princeton. Now used by Christies Auction House</a:t>
            </a:r>
          </a:p>
          <a:p>
            <a:pPr marL="0" indent="0">
              <a:buNone/>
            </a:pPr>
            <a:endParaRPr lang="en-US" sz="2200" dirty="0"/>
          </a:p>
        </p:txBody>
      </p:sp>
    </p:spTree>
    <p:extLst>
      <p:ext uri="{BB962C8B-B14F-4D97-AF65-F5344CB8AC3E}">
        <p14:creationId xmlns:p14="http://schemas.microsoft.com/office/powerpoint/2010/main" val="1036042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3" name="Content Placeholder 22"/>
          <p:cNvSpPr>
            <a:spLocks noGrp="1"/>
          </p:cNvSpPr>
          <p:nvPr>
            <p:ph idx="1"/>
          </p:nvPr>
        </p:nvSpPr>
        <p:spPr>
          <a:xfrm>
            <a:off x="1524001" y="969324"/>
            <a:ext cx="3711028" cy="5888676"/>
          </a:xfrm>
          <a:solidFill>
            <a:schemeClr val="dk1"/>
          </a:solidFill>
          <a:ln>
            <a:noFill/>
          </a:ln>
        </p:spPr>
        <p:style>
          <a:lnRef idx="3">
            <a:schemeClr val="lt1"/>
          </a:lnRef>
          <a:fillRef idx="1">
            <a:schemeClr val="dk1"/>
          </a:fillRef>
          <a:effectRef idx="1">
            <a:schemeClr val="dk1"/>
          </a:effectRef>
          <a:fontRef idx="minor">
            <a:schemeClr val="lt1"/>
          </a:fontRef>
        </p:style>
        <p:txBody>
          <a:bodyPr>
            <a:normAutofit/>
          </a:bodyPr>
          <a:lstStyle/>
          <a:p>
            <a:pPr marL="0" indent="0">
              <a:buNone/>
            </a:pPr>
            <a:r>
              <a:rPr lang="en-US" b="1" smtClean="0"/>
              <a:t>Money </a:t>
            </a:r>
            <a:r>
              <a:rPr lang="en-US" b="1" dirty="0" smtClean="0"/>
              <a:t>Ball: </a:t>
            </a:r>
          </a:p>
          <a:p>
            <a:pPr marL="0" indent="0">
              <a:buNone/>
            </a:pPr>
            <a:r>
              <a:rPr lang="en-US" sz="1800" dirty="0"/>
              <a:t>How to measure and predict baseball performance</a:t>
            </a:r>
          </a:p>
          <a:p>
            <a:pPr marL="0" indent="0">
              <a:buNone/>
            </a:pPr>
            <a:endParaRPr lang="en-US" sz="1800" dirty="0"/>
          </a:p>
          <a:p>
            <a:pPr marL="0" indent="0">
              <a:buNone/>
            </a:pPr>
            <a:r>
              <a:rPr lang="en-US" sz="1800" dirty="0"/>
              <a:t>Oakland Athletics baseball team and its general manager Billy </a:t>
            </a:r>
            <a:r>
              <a:rPr lang="en-US" sz="1800" dirty="0" err="1"/>
              <a:t>Beane</a:t>
            </a:r>
            <a:endParaRPr lang="en-US" sz="1800" dirty="0"/>
          </a:p>
          <a:p>
            <a:pPr marL="0" indent="0">
              <a:buNone/>
            </a:pPr>
            <a:endParaRPr lang="en-US" dirty="0" smtClean="0"/>
          </a:p>
          <a:p>
            <a:pPr marL="0" indent="0">
              <a:buNone/>
            </a:pPr>
            <a:r>
              <a:rPr lang="en-US" sz="2200" b="1" dirty="0"/>
              <a:t>A: Watch and talk with hundreds of players</a:t>
            </a:r>
          </a:p>
          <a:p>
            <a:pPr marL="0" indent="0">
              <a:buNone/>
            </a:pPr>
            <a:endParaRPr lang="en-US" sz="2200" dirty="0"/>
          </a:p>
          <a:p>
            <a:pPr marL="0" indent="0">
              <a:buNone/>
            </a:pPr>
            <a:r>
              <a:rPr lang="en-US" sz="2200" b="1" dirty="0">
                <a:solidFill>
                  <a:srgbClr val="FF0000"/>
                </a:solidFill>
              </a:rPr>
              <a:t>B: Runs created = </a:t>
            </a:r>
          </a:p>
          <a:p>
            <a:pPr marL="0" indent="0">
              <a:buNone/>
            </a:pPr>
            <a:r>
              <a:rPr lang="en-US" sz="2200" b="1" dirty="0">
                <a:solidFill>
                  <a:srgbClr val="FF0000"/>
                </a:solidFill>
              </a:rPr>
              <a:t>(hits + walks) x Total Bases / </a:t>
            </a:r>
          </a:p>
          <a:p>
            <a:pPr marL="0" indent="0">
              <a:buNone/>
            </a:pPr>
            <a:r>
              <a:rPr lang="en-US" sz="2200" b="1" dirty="0">
                <a:solidFill>
                  <a:srgbClr val="FF0000"/>
                </a:solidFill>
              </a:rPr>
              <a:t>(At Bats + Walks)</a:t>
            </a:r>
          </a:p>
          <a:p>
            <a:pPr marL="0" indent="0">
              <a:buNone/>
            </a:pPr>
            <a:endParaRPr lang="en-US" dirty="0"/>
          </a:p>
          <a:p>
            <a:pPr marL="0" indent="0">
              <a:buNone/>
            </a:pPr>
            <a:r>
              <a:rPr lang="en-US" sz="1800" dirty="0"/>
              <a:t>Now: Basketball, Football, and soon every other sport</a:t>
            </a:r>
          </a:p>
        </p:txBody>
      </p:sp>
      <p:pic>
        <p:nvPicPr>
          <p:cNvPr id="4" name="Picture 3" descr="BradPittMoneyball.jpg"/>
          <p:cNvPicPr>
            <a:picLocks noChangeAspect="1"/>
          </p:cNvPicPr>
          <p:nvPr/>
        </p:nvPicPr>
        <p:blipFill rotWithShape="1">
          <a:blip r:embed="rId3"/>
          <a:srcRect t="26" b="5418"/>
          <a:stretch/>
        </p:blipFill>
        <p:spPr>
          <a:xfrm>
            <a:off x="5235029" y="0"/>
            <a:ext cx="5449681" cy="6858000"/>
          </a:xfrm>
          <a:prstGeom prst="rect">
            <a:avLst/>
          </a:prstGeom>
        </p:spPr>
      </p:pic>
      <p:sp>
        <p:nvSpPr>
          <p:cNvPr id="5" name="Title 1"/>
          <p:cNvSpPr txBox="1">
            <a:spLocks/>
          </p:cNvSpPr>
          <p:nvPr/>
        </p:nvSpPr>
        <p:spPr>
          <a:xfrm>
            <a:off x="2070802" y="150458"/>
            <a:ext cx="8229600" cy="668408"/>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ctr" defTabSz="457200" rtl="0" eaLnBrk="1" latinLnBrk="0" hangingPunct="1">
              <a:spcBef>
                <a:spcPct val="0"/>
              </a:spcBef>
              <a:buNone/>
              <a:defRPr sz="28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800" b="1" dirty="0"/>
              <a:t>Competitive Advantage in Sports</a:t>
            </a:r>
            <a:endParaRPr lang="en-US" sz="3800" b="1" dirty="0"/>
          </a:p>
        </p:txBody>
      </p:sp>
    </p:spTree>
    <p:extLst>
      <p:ext uri="{BB962C8B-B14F-4D97-AF65-F5344CB8AC3E}">
        <p14:creationId xmlns:p14="http://schemas.microsoft.com/office/powerpoint/2010/main" val="253705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2013-06-27-at-15.07.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5248860"/>
          </a:xfrm>
          <a:prstGeom prst="rect">
            <a:avLst/>
          </a:prstGeom>
        </p:spPr>
      </p:pic>
      <p:sp>
        <p:nvSpPr>
          <p:cNvPr id="5" name="Title 1"/>
          <p:cNvSpPr txBox="1">
            <a:spLocks/>
          </p:cNvSpPr>
          <p:nvPr/>
        </p:nvSpPr>
        <p:spPr>
          <a:xfrm>
            <a:off x="0" y="4769224"/>
            <a:ext cx="12192000" cy="2088776"/>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28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endParaRPr lang="en-US" sz="1400" b="1" dirty="0"/>
          </a:p>
          <a:p>
            <a:r>
              <a:rPr lang="en-US" b="1" dirty="0"/>
              <a:t>Recommendations based on Algorithms</a:t>
            </a:r>
          </a:p>
          <a:p>
            <a:endParaRPr lang="en-US" b="1" dirty="0"/>
          </a:p>
          <a:p>
            <a:endParaRPr lang="en-US" b="1" dirty="0"/>
          </a:p>
          <a:p>
            <a:endParaRPr lang="en-US" b="1" dirty="0"/>
          </a:p>
          <a:p>
            <a:endParaRPr lang="en-US" b="1" dirty="0"/>
          </a:p>
        </p:txBody>
      </p:sp>
      <p:pic>
        <p:nvPicPr>
          <p:cNvPr id="6" name="Picture 5" descr="netflix_logo.gif"/>
          <p:cNvPicPr>
            <a:picLocks noChangeAspect="1"/>
          </p:cNvPicPr>
          <p:nvPr/>
        </p:nvPicPr>
        <p:blipFill>
          <a:blip r:embed="rId3" cstate="print"/>
          <a:stretch>
            <a:fillRect/>
          </a:stretch>
        </p:blipFill>
        <p:spPr>
          <a:xfrm>
            <a:off x="1725934" y="5650480"/>
            <a:ext cx="2352350" cy="730956"/>
          </a:xfrm>
          <a:prstGeom prst="rect">
            <a:avLst/>
          </a:prstGeom>
        </p:spPr>
      </p:pic>
      <p:pic>
        <p:nvPicPr>
          <p:cNvPr id="7" name="Picture 2" descr="www.optimize-my-pc.com/wp-content/amazon_logo_1.jpg">
            <a:hlinkClick r:id="rId4"/>
          </p:cNvPr>
          <p:cNvPicPr>
            <a:picLocks noChangeAspect="1" noChangeArrowheads="1"/>
          </p:cNvPicPr>
          <p:nvPr/>
        </p:nvPicPr>
        <p:blipFill>
          <a:blip r:embed="rId5" cstate="print"/>
          <a:srcRect/>
          <a:stretch>
            <a:fillRect/>
          </a:stretch>
        </p:blipFill>
        <p:spPr bwMode="auto">
          <a:xfrm>
            <a:off x="4415392" y="5425088"/>
            <a:ext cx="2038880" cy="1348799"/>
          </a:xfrm>
          <a:prstGeom prst="rect">
            <a:avLst/>
          </a:prstGeom>
          <a:noFill/>
        </p:spPr>
      </p:pic>
      <p:grpSp>
        <p:nvGrpSpPr>
          <p:cNvPr id="8" name="Group 9"/>
          <p:cNvGrpSpPr/>
          <p:nvPr/>
        </p:nvGrpSpPr>
        <p:grpSpPr>
          <a:xfrm>
            <a:off x="6686474" y="5425087"/>
            <a:ext cx="2471193" cy="1205802"/>
            <a:chOff x="6013450" y="3960992"/>
            <a:chExt cx="3130550" cy="1198562"/>
          </a:xfrm>
        </p:grpSpPr>
        <p:sp>
          <p:nvSpPr>
            <p:cNvPr id="9" name="Rectangle 8"/>
            <p:cNvSpPr/>
            <p:nvPr/>
          </p:nvSpPr>
          <p:spPr>
            <a:xfrm>
              <a:off x="6013450" y="3960992"/>
              <a:ext cx="3130550" cy="1198562"/>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logo-white2-1.png"/>
            <p:cNvPicPr>
              <a:picLocks noChangeAspect="1"/>
            </p:cNvPicPr>
            <p:nvPr/>
          </p:nvPicPr>
          <p:blipFill>
            <a:blip r:embed="rId6"/>
            <a:stretch>
              <a:fillRect/>
            </a:stretch>
          </p:blipFill>
          <p:spPr>
            <a:xfrm>
              <a:off x="6311900" y="4315004"/>
              <a:ext cx="2679700" cy="546100"/>
            </a:xfrm>
            <a:prstGeom prst="rect">
              <a:avLst/>
            </a:prstGeom>
          </p:spPr>
        </p:pic>
      </p:grpSp>
      <p:pic>
        <p:nvPicPr>
          <p:cNvPr id="11" name="Picture 10" descr="home-depot-logo_left.gif"/>
          <p:cNvPicPr>
            <a:picLocks noChangeAspect="1"/>
          </p:cNvPicPr>
          <p:nvPr/>
        </p:nvPicPr>
        <p:blipFill>
          <a:blip r:embed="rId7" cstate="print"/>
          <a:srcRect r="58729" b="6308"/>
          <a:stretch>
            <a:fillRect/>
          </a:stretch>
        </p:blipFill>
        <p:spPr>
          <a:xfrm>
            <a:off x="9394540" y="5361279"/>
            <a:ext cx="1117294" cy="1186112"/>
          </a:xfrm>
          <a:prstGeom prst="rect">
            <a:avLst/>
          </a:prstGeom>
        </p:spPr>
      </p:pic>
    </p:spTree>
    <p:extLst>
      <p:ext uri="{BB962C8B-B14F-4D97-AF65-F5344CB8AC3E}">
        <p14:creationId xmlns:p14="http://schemas.microsoft.com/office/powerpoint/2010/main" val="17036468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rrahs2_000.jpg"/>
          <p:cNvPicPr>
            <a:picLocks noChangeAspect="1"/>
          </p:cNvPicPr>
          <p:nvPr/>
        </p:nvPicPr>
        <p:blipFill rotWithShape="1">
          <a:blip r:embed="rId3"/>
          <a:srcRect t="3529" b="4405"/>
          <a:stretch/>
        </p:blipFill>
        <p:spPr>
          <a:xfrm>
            <a:off x="0" y="0"/>
            <a:ext cx="12192000" cy="9299975"/>
          </a:xfrm>
          <a:prstGeom prst="rect">
            <a:avLst/>
          </a:prstGeom>
        </p:spPr>
      </p:pic>
      <p:sp>
        <p:nvSpPr>
          <p:cNvPr id="6" name="Title 1"/>
          <p:cNvSpPr>
            <a:spLocks noGrp="1"/>
          </p:cNvSpPr>
          <p:nvPr>
            <p:ph type="title"/>
          </p:nvPr>
        </p:nvSpPr>
        <p:spPr>
          <a:xfrm>
            <a:off x="3426632" y="5692305"/>
            <a:ext cx="6440974" cy="668408"/>
          </a:xfrm>
        </p:spPr>
        <p:style>
          <a:lnRef idx="3">
            <a:schemeClr val="lt1"/>
          </a:lnRef>
          <a:fillRef idx="1">
            <a:schemeClr val="dk1"/>
          </a:fillRef>
          <a:effectRef idx="1">
            <a:schemeClr val="dk1"/>
          </a:effectRef>
          <a:fontRef idx="minor">
            <a:schemeClr val="lt1"/>
          </a:fontRef>
        </p:style>
        <p:txBody>
          <a:bodyPr/>
          <a:lstStyle/>
          <a:p>
            <a:r>
              <a:rPr lang="en-US" b="1" dirty="0" smtClean="0"/>
              <a:t>Harrah’s Casino: Knowing your customer</a:t>
            </a:r>
            <a:endParaRPr lang="en-US" b="1" dirty="0"/>
          </a:p>
        </p:txBody>
      </p:sp>
      <p:pic>
        <p:nvPicPr>
          <p:cNvPr id="5" name="Picture 4" descr="295px-Harrah's_logo.svg.png"/>
          <p:cNvPicPr>
            <a:picLocks noChangeAspect="1"/>
          </p:cNvPicPr>
          <p:nvPr/>
        </p:nvPicPr>
        <p:blipFill>
          <a:blip r:embed="rId4"/>
          <a:stretch>
            <a:fillRect/>
          </a:stretch>
        </p:blipFill>
        <p:spPr>
          <a:xfrm>
            <a:off x="1691091" y="6209570"/>
            <a:ext cx="1524843" cy="640951"/>
          </a:xfrm>
          <a:prstGeom prst="rect">
            <a:avLst/>
          </a:prstGeom>
        </p:spPr>
      </p:pic>
      <p:sp>
        <p:nvSpPr>
          <p:cNvPr id="3" name="Content Placeholder 2"/>
          <p:cNvSpPr>
            <a:spLocks noGrp="1"/>
          </p:cNvSpPr>
          <p:nvPr>
            <p:ph idx="1"/>
          </p:nvPr>
        </p:nvSpPr>
        <p:spPr>
          <a:xfrm>
            <a:off x="902196" y="579922"/>
            <a:ext cx="3365004" cy="4346242"/>
          </a:xfrm>
        </p:spPr>
        <p:style>
          <a:lnRef idx="3">
            <a:schemeClr val="lt1"/>
          </a:lnRef>
          <a:fillRef idx="1">
            <a:schemeClr val="dk1"/>
          </a:fillRef>
          <a:effectRef idx="1">
            <a:schemeClr val="dk1"/>
          </a:effectRef>
          <a:fontRef idx="minor">
            <a:schemeClr val="lt1"/>
          </a:fontRef>
        </p:style>
        <p:txBody>
          <a:bodyPr>
            <a:normAutofit/>
          </a:bodyPr>
          <a:lstStyle/>
          <a:p>
            <a:endParaRPr lang="en-US" sz="2400" b="1"/>
          </a:p>
          <a:p>
            <a:r>
              <a:rPr lang="en-US" sz="2400" b="1" dirty="0"/>
              <a:t>Service provider of Gambling and Casinos</a:t>
            </a:r>
            <a:br>
              <a:rPr lang="en-US" sz="2400" b="1" dirty="0"/>
            </a:br>
            <a:endParaRPr lang="en-US" sz="2400" b="1" dirty="0"/>
          </a:p>
          <a:p>
            <a:r>
              <a:rPr lang="en-US" sz="2400" b="1" dirty="0"/>
              <a:t>Entry Card</a:t>
            </a:r>
          </a:p>
          <a:p>
            <a:endParaRPr lang="en-US" sz="2400" b="1" dirty="0"/>
          </a:p>
          <a:p>
            <a:r>
              <a:rPr lang="en-US" sz="2400" b="1" dirty="0"/>
              <a:t>Pain points</a:t>
            </a:r>
          </a:p>
          <a:p>
            <a:endParaRPr lang="en-US" sz="2400" b="1" dirty="0"/>
          </a:p>
          <a:p>
            <a:r>
              <a:rPr lang="en-US" sz="2400" b="1" dirty="0"/>
              <a:t>Intervention</a:t>
            </a:r>
            <a:endParaRPr lang="en-US" sz="2400" b="1" dirty="0"/>
          </a:p>
        </p:txBody>
      </p:sp>
      <p:sp>
        <p:nvSpPr>
          <p:cNvPr id="2" name="TextBox 1"/>
          <p:cNvSpPr txBox="1"/>
          <p:nvPr/>
        </p:nvSpPr>
        <p:spPr>
          <a:xfrm>
            <a:off x="7944178" y="6557268"/>
            <a:ext cx="2723823" cy="369332"/>
          </a:xfrm>
          <a:prstGeom prst="rect">
            <a:avLst/>
          </a:prstGeom>
          <a:noFill/>
        </p:spPr>
        <p:txBody>
          <a:bodyPr wrap="none" rtlCol="0">
            <a:spAutoFit/>
          </a:bodyPr>
          <a:lstStyle/>
          <a:p>
            <a:r>
              <a:rPr lang="en-US" i="1" dirty="0">
                <a:solidFill>
                  <a:schemeClr val="bg1">
                    <a:lumMod val="95000"/>
                  </a:schemeClr>
                </a:solidFill>
              </a:rPr>
              <a:t>Reference: </a:t>
            </a:r>
            <a:r>
              <a:rPr lang="en-US" i="1" dirty="0" err="1">
                <a:solidFill>
                  <a:schemeClr val="bg1">
                    <a:lumMod val="95000"/>
                  </a:schemeClr>
                </a:solidFill>
              </a:rPr>
              <a:t>Supercrunchers</a:t>
            </a:r>
            <a:endParaRPr lang="en-US" i="1" dirty="0">
              <a:solidFill>
                <a:schemeClr val="bg1">
                  <a:lumMod val="95000"/>
                </a:schemeClr>
              </a:solidFill>
            </a:endParaRPr>
          </a:p>
        </p:txBody>
      </p:sp>
    </p:spTree>
    <p:extLst>
      <p:ext uri="{BB962C8B-B14F-4D97-AF65-F5344CB8AC3E}">
        <p14:creationId xmlns:p14="http://schemas.microsoft.com/office/powerpoint/2010/main" val="353514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7103</TotalTime>
  <Words>2045</Words>
  <Application>Microsoft Macintosh PowerPoint</Application>
  <PresentationFormat>Widescreen</PresentationFormat>
  <Paragraphs>591</Paragraphs>
  <Slides>29</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 Narrow</vt:lpstr>
      <vt:lpstr>Calibri</vt:lpstr>
      <vt:lpstr>Courier New</vt:lpstr>
      <vt:lpstr>Helvetica Neue Light</vt:lpstr>
      <vt:lpstr>Mangal</vt:lpstr>
      <vt:lpstr>ＭＳ Ｐゴシック</vt:lpstr>
      <vt:lpstr>Optima</vt:lpstr>
      <vt:lpstr>Arial</vt:lpstr>
      <vt:lpstr>Office Theme</vt:lpstr>
      <vt:lpstr>Introduction Data-X: A Course on Data, Signals, and Systems</vt:lpstr>
      <vt:lpstr>A High Level Overview of Data</vt:lpstr>
      <vt:lpstr>Basic Concept of Working with Data</vt:lpstr>
      <vt:lpstr>Human Interpretation of Data</vt:lpstr>
      <vt:lpstr>How did data become such a big deal?</vt:lpstr>
      <vt:lpstr>Model Examples for things that  normally require human judgment</vt:lpstr>
      <vt:lpstr>PowerPoint Presentation</vt:lpstr>
      <vt:lpstr>PowerPoint Presentation</vt:lpstr>
      <vt:lpstr>Harrah’s Casino: Knowing your customer</vt:lpstr>
      <vt:lpstr>What has been happening</vt:lpstr>
      <vt:lpstr>An ML High Level Framework </vt:lpstr>
      <vt:lpstr>PowerPoint Presentation</vt:lpstr>
      <vt:lpstr>A Fundamental Idea: From Table to N- Dimensional Space</vt:lpstr>
      <vt:lpstr>PowerPoint Presentation</vt:lpstr>
      <vt:lpstr>Clustering to Classification</vt:lpstr>
      <vt:lpstr>A Fundamental Idea: From Table to Score</vt:lpstr>
      <vt:lpstr>Machine Learning: Learning from Data</vt:lpstr>
      <vt:lpstr>PowerPoint Presentation</vt:lpstr>
      <vt:lpstr>PowerPoint Presentation</vt:lpstr>
      <vt:lpstr>Neural net results are close to human results</vt:lpstr>
      <vt:lpstr>PowerPoint Presentation</vt:lpstr>
      <vt:lpstr>The Data-X System View</vt:lpstr>
      <vt:lpstr>Vivienne Ming: Face Recognition  for Finding Refugees in Camps </vt:lpstr>
      <vt:lpstr>Top 8 Business Models Using Data</vt:lpstr>
      <vt:lpstr>Your Project Can also use a Data System for Social Impact</vt:lpstr>
      <vt:lpstr>For Your Project – By Next week</vt:lpstr>
      <vt:lpstr>Reminder: A High Level Framework </vt:lpstr>
      <vt:lpstr>A High Level Framework </vt:lpstr>
      <vt:lpstr>PowerPoint Presentation</vt:lpstr>
    </vt:vector>
  </TitlesOfParts>
  <Company>UC Berkeley</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Ikhlaq Sidhu</dc:creator>
  <cp:lastModifiedBy>Microsoft Office User</cp:lastModifiedBy>
  <cp:revision>331</cp:revision>
  <cp:lastPrinted>2016-12-07T20:19:28Z</cp:lastPrinted>
  <dcterms:created xsi:type="dcterms:W3CDTF">2013-05-20T04:35:54Z</dcterms:created>
  <dcterms:modified xsi:type="dcterms:W3CDTF">2017-03-19T22:26:01Z</dcterms:modified>
</cp:coreProperties>
</file>